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2" r:id="rId2"/>
  </p:sldIdLst>
  <p:sldSz cx="9144000" cy="6858000" type="screen4x3"/>
  <p:notesSz cx="6858000" cy="9144000"/>
  <p:custDataLst>
    <p:tags r:id="rId3"/>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6366" autoAdjust="0"/>
  </p:normalViewPr>
  <p:slideViewPr>
    <p:cSldViewPr showGuides="1">
      <p:cViewPr varScale="1">
        <p:scale>
          <a:sx n="111" d="100"/>
          <a:sy n="111" d="100"/>
        </p:scale>
        <p:origin x="1602" y="96"/>
      </p:cViewPr>
      <p:guideLst>
        <p:guide orient="horz" pos="2160"/>
        <p:guide pos="28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a:extLst>
              <a:ext uri="{FF2B5EF4-FFF2-40B4-BE49-F238E27FC236}">
                <a16:creationId xmlns:a16="http://schemas.microsoft.com/office/drawing/2014/main" id="{7AE20817-B8A0-AD9E-23C5-E8B6DE59BD34}"/>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486037" y="1697728"/>
            <a:ext cx="4066187" cy="3384376"/>
          </a:xfrm>
          <a:prstGeom prst="rect">
            <a:avLst/>
          </a:prstGeom>
        </p:spPr>
      </p:pic>
      <p:sp>
        <p:nvSpPr>
          <p:cNvPr id="9" name="矩形 8"/>
          <p:cNvSpPr/>
          <p:nvPr/>
        </p:nvSpPr>
        <p:spPr>
          <a:xfrm>
            <a:off x="635" y="-15240"/>
            <a:ext cx="9144000" cy="85217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a:extLst>
              <a:ext uri="{FF2B5EF4-FFF2-40B4-BE49-F238E27FC236}">
                <a16:creationId xmlns:a16="http://schemas.microsoft.com/office/drawing/2014/main" id="{32C2683D-EDE5-E011-808C-A34420B74736}"/>
              </a:ext>
            </a:extLst>
          </p:cNvPr>
          <p:cNvGraphicFramePr>
            <a:graphicFrameLocks noGrp="1"/>
          </p:cNvGraphicFramePr>
          <p:nvPr/>
        </p:nvGraphicFramePr>
        <p:xfrm>
          <a:off x="-1200243" y="836712"/>
          <a:ext cx="927162" cy="4525963"/>
        </p:xfrm>
        <a:graphic>
          <a:graphicData uri="http://schemas.openxmlformats.org/drawingml/2006/table">
            <a:tbl>
              <a:tblPr>
                <a:tableStyleId>{5C22544A-7EE6-4342-B048-85BDC9FD1C3A}</a:tableStyleId>
              </a:tblPr>
              <a:tblGrid>
                <a:gridCol w="927162">
                  <a:extLst>
                    <a:ext uri="{9D8B030D-6E8A-4147-A177-3AD203B41FA5}">
                      <a16:colId xmlns:a16="http://schemas.microsoft.com/office/drawing/2014/main" val="1406664763"/>
                    </a:ext>
                  </a:extLst>
                </a:gridCol>
              </a:tblGrid>
              <a:tr h="1502608">
                <a:tc>
                  <a:txBody>
                    <a:bodyPr/>
                    <a:lstStyle/>
                    <a:p>
                      <a:pPr algn="ctr" fontAlgn="ctr"/>
                      <a:r>
                        <a:rPr lang="en-US" sz="1000" u="none" strike="noStrike" dirty="0">
                          <a:effectLst/>
                        </a:rPr>
                        <a:t>JDLA-02-A03</a:t>
                      </a:r>
                      <a:endParaRPr lang="en-US" sz="1000" b="0" i="0" u="none" strike="noStrike" dirty="0">
                        <a:effectLst/>
                        <a:latin typeface="宋体" panose="02010600030101010101" pitchFamily="2" charset="-122"/>
                        <a:ea typeface="宋体" panose="02010600030101010101" pitchFamily="2" charset="-122"/>
                      </a:endParaRPr>
                    </a:p>
                  </a:txBody>
                  <a:tcPr marL="7558" marR="7558" marT="7558" marB="0" anchor="ctr">
                    <a:solidFill>
                      <a:srgbClr val="FFC000"/>
                    </a:solidFill>
                  </a:tcPr>
                </a:tc>
                <a:extLst>
                  <a:ext uri="{0D108BD9-81ED-4DB2-BD59-A6C34878D82A}">
                    <a16:rowId xmlns:a16="http://schemas.microsoft.com/office/drawing/2014/main" val="243467955"/>
                  </a:ext>
                </a:extLst>
              </a:tr>
              <a:tr h="1541911">
                <a:tc>
                  <a:txBody>
                    <a:bodyPr/>
                    <a:lstStyle/>
                    <a:p>
                      <a:pPr algn="ctr" fontAlgn="ctr"/>
                      <a:r>
                        <a:rPr lang="en-US" sz="1000" u="none" strike="noStrike" dirty="0">
                          <a:effectLst/>
                        </a:rPr>
                        <a:t>LK01-02-01</a:t>
                      </a:r>
                      <a:endParaRPr lang="en-US" sz="1000" b="0" i="0" u="none" strike="noStrike" dirty="0">
                        <a:effectLst/>
                        <a:latin typeface="宋体" panose="02010600030101010101" pitchFamily="2" charset="-122"/>
                        <a:ea typeface="宋体" panose="02010600030101010101" pitchFamily="2" charset="-122"/>
                      </a:endParaRPr>
                    </a:p>
                  </a:txBody>
                  <a:tcPr marL="7558" marR="7558" marT="7558" marB="0" anchor="ctr">
                    <a:solidFill>
                      <a:schemeClr val="bg1">
                        <a:lumMod val="75000"/>
                      </a:schemeClr>
                    </a:solidFill>
                  </a:tcPr>
                </a:tc>
                <a:extLst>
                  <a:ext uri="{0D108BD9-81ED-4DB2-BD59-A6C34878D82A}">
                    <a16:rowId xmlns:a16="http://schemas.microsoft.com/office/drawing/2014/main" val="772145929"/>
                  </a:ext>
                </a:extLst>
              </a:tr>
              <a:tr h="1481444">
                <a:tc>
                  <a:txBody>
                    <a:bodyPr/>
                    <a:lstStyle/>
                    <a:p>
                      <a:pPr algn="ctr" fontAlgn="ctr"/>
                      <a:r>
                        <a:rPr lang="en-US" sz="1000" u="none" strike="noStrike" dirty="0">
                          <a:effectLst/>
                        </a:rPr>
                        <a:t>LK10-26-01</a:t>
                      </a:r>
                      <a:endParaRPr lang="en-US" sz="1000" b="0" i="0" u="none" strike="noStrike" dirty="0">
                        <a:effectLst/>
                        <a:latin typeface="宋体" panose="02010600030101010101" pitchFamily="2" charset="-122"/>
                        <a:ea typeface="宋体" panose="02010600030101010101" pitchFamily="2" charset="-122"/>
                      </a:endParaRPr>
                    </a:p>
                  </a:txBody>
                  <a:tcPr marL="7558" marR="7558" marT="7558" marB="0" anchor="ctr">
                    <a:solidFill>
                      <a:schemeClr val="bg1">
                        <a:lumMod val="75000"/>
                      </a:schemeClr>
                    </a:solidFill>
                  </a:tcPr>
                </a:tc>
                <a:extLst>
                  <a:ext uri="{0D108BD9-81ED-4DB2-BD59-A6C34878D82A}">
                    <a16:rowId xmlns:a16="http://schemas.microsoft.com/office/drawing/2014/main" val="3247400063"/>
                  </a:ext>
                </a:extLst>
              </a:tr>
            </a:tbl>
          </a:graphicData>
        </a:graphic>
      </p:graphicFrame>
      <p:sp>
        <p:nvSpPr>
          <p:cNvPr id="6" name="任意多边形: 形状 5">
            <a:extLst>
              <a:ext uri="{FF2B5EF4-FFF2-40B4-BE49-F238E27FC236}">
                <a16:creationId xmlns:a16="http://schemas.microsoft.com/office/drawing/2014/main" id="{454CE109-9428-A053-CAB9-7E5FAC793313}"/>
              </a:ext>
            </a:extLst>
          </p:cNvPr>
          <p:cNvSpPr>
            <a:spLocks noChangeAspect="1"/>
          </p:cNvSpPr>
          <p:nvPr/>
        </p:nvSpPr>
        <p:spPr>
          <a:xfrm>
            <a:off x="1232479" y="2661343"/>
            <a:ext cx="54650" cy="29035"/>
          </a:xfrm>
          <a:custGeom>
            <a:avLst/>
            <a:gdLst>
              <a:gd name="connsiteX0" fmla="*/ 100012 w 114300"/>
              <a:gd name="connsiteY0" fmla="*/ 0 h 76200"/>
              <a:gd name="connsiteX1" fmla="*/ 0 w 114300"/>
              <a:gd name="connsiteY1" fmla="*/ 28575 h 76200"/>
              <a:gd name="connsiteX2" fmla="*/ 21431 w 114300"/>
              <a:gd name="connsiteY2" fmla="*/ 76200 h 76200"/>
              <a:gd name="connsiteX3" fmla="*/ 114300 w 114300"/>
              <a:gd name="connsiteY3" fmla="*/ 52388 h 76200"/>
              <a:gd name="connsiteX4" fmla="*/ 100012 w 114300"/>
              <a:gd name="connsiteY4" fmla="*/ 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76200">
                <a:moveTo>
                  <a:pt x="100012" y="0"/>
                </a:moveTo>
                <a:lnTo>
                  <a:pt x="0" y="28575"/>
                </a:lnTo>
                <a:lnTo>
                  <a:pt x="21431" y="76200"/>
                </a:lnTo>
                <a:lnTo>
                  <a:pt x="114300" y="52388"/>
                </a:lnTo>
                <a:lnTo>
                  <a:pt x="100012" y="0"/>
                </a:lnTo>
                <a:close/>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标注 6">
            <a:extLst>
              <a:ext uri="{FF2B5EF4-FFF2-40B4-BE49-F238E27FC236}">
                <a16:creationId xmlns:a16="http://schemas.microsoft.com/office/drawing/2014/main" id="{AD9D60A7-BF48-267E-7D59-7BA8443727D2}"/>
              </a:ext>
            </a:extLst>
          </p:cNvPr>
          <p:cNvSpPr/>
          <p:nvPr/>
        </p:nvSpPr>
        <p:spPr>
          <a:xfrm>
            <a:off x="1578292" y="2757046"/>
            <a:ext cx="922681" cy="270967"/>
          </a:xfrm>
          <a:prstGeom prst="wedgeRectCallout">
            <a:avLst>
              <a:gd name="adj1" fmla="val -80771"/>
              <a:gd name="adj2" fmla="val -72758"/>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none" numCol="1" spcCol="0" rtlCol="0" fromWordArt="0" anchor="ctr" anchorCtr="0" forceAA="0" compatLnSpc="1">
            <a:noAutofit/>
          </a:bodyPr>
          <a:lstStyle/>
          <a:p>
            <a:pPr lvl="0" algn="ctr">
              <a:buClrTx/>
              <a:buSzTx/>
              <a:buFontTx/>
            </a:pPr>
            <a:r>
              <a:rPr lang="zh-CN" altLang="en-US" sz="700" b="1" dirty="0">
                <a:solidFill>
                  <a:schemeClr val="tx1"/>
                </a:solidFill>
                <a:sym typeface="+mn-ea"/>
              </a:rPr>
              <a:t>拟调整地块</a:t>
            </a:r>
          </a:p>
          <a:p>
            <a:pPr lvl="0" algn="ctr">
              <a:buClrTx/>
              <a:buSzTx/>
              <a:buFontTx/>
            </a:pPr>
            <a:r>
              <a:rPr lang="en-US" altLang="zh-CN" sz="700" b="1" dirty="0">
                <a:solidFill>
                  <a:schemeClr val="tx1"/>
                </a:solidFill>
                <a:latin typeface="华文细黑" panose="02010600040101010101" charset="-122"/>
                <a:ea typeface="华文细黑" panose="02010600040101010101" charset="-122"/>
                <a:cs typeface="华文细黑" panose="02010600040101010101" charset="-122"/>
                <a:sym typeface="+mn-ea"/>
              </a:rPr>
              <a:t>JDLA-02-A03</a:t>
            </a:r>
            <a:r>
              <a:rPr lang="zh-CN" altLang="en-US" sz="700" b="1" dirty="0">
                <a:solidFill>
                  <a:schemeClr val="tx1"/>
                </a:solidFill>
                <a:latin typeface="华文细黑" panose="02010600040101010101" charset="-122"/>
                <a:ea typeface="华文细黑" panose="02010600040101010101" charset="-122"/>
                <a:cs typeface="华文细黑" panose="02010600040101010101" charset="-122"/>
                <a:sym typeface="+mn-ea"/>
              </a:rPr>
              <a:t>地块</a:t>
            </a:r>
          </a:p>
        </p:txBody>
      </p:sp>
      <p:sp>
        <p:nvSpPr>
          <p:cNvPr id="21" name="标题 1">
            <a:extLst>
              <a:ext uri="{FF2B5EF4-FFF2-40B4-BE49-F238E27FC236}">
                <a16:creationId xmlns:a16="http://schemas.microsoft.com/office/drawing/2014/main" id="{30104841-9F79-CAC0-1B9F-F2E937C46826}"/>
              </a:ext>
            </a:extLst>
          </p:cNvPr>
          <p:cNvSpPr>
            <a:spLocks noGrp="1"/>
          </p:cNvSpPr>
          <p:nvPr>
            <p:ph type="title"/>
          </p:nvPr>
        </p:nvSpPr>
        <p:spPr>
          <a:xfrm>
            <a:off x="513020" y="116632"/>
            <a:ext cx="8379460" cy="776605"/>
          </a:xfrm>
        </p:spPr>
        <p:txBody>
          <a:bodyPr/>
          <a:lstStyle/>
          <a:p>
            <a:pPr>
              <a:lnSpc>
                <a:spcPct val="150000"/>
              </a:lnSpc>
            </a:pPr>
            <a:r>
              <a:rPr lang="zh-CN" altLang="zh-CN" sz="1400" b="1" dirty="0">
                <a:latin typeface="华文细黑" panose="02010600040101010101" charset="-122"/>
                <a:ea typeface="华文细黑" panose="02010600040101010101" charset="-122"/>
                <a:cs typeface="华文细黑" panose="02010600040101010101" charset="-122"/>
              </a:rPr>
              <a:t>《海口</a:t>
            </a:r>
            <a:r>
              <a:rPr lang="zh-CN" altLang="en-US" sz="1400" b="1" dirty="0">
                <a:latin typeface="华文细黑" panose="02010600040101010101" charset="-122"/>
                <a:ea typeface="华文细黑" panose="02010600040101010101" charset="-122"/>
                <a:cs typeface="华文细黑" panose="02010600040101010101" charset="-122"/>
              </a:rPr>
              <a:t>市江东离岸创新创业组团控制性详细规划</a:t>
            </a:r>
            <a:r>
              <a:rPr lang="zh-CN" altLang="zh-CN" sz="1400" b="1" dirty="0">
                <a:latin typeface="华文细黑" panose="02010600040101010101" charset="-122"/>
                <a:ea typeface="华文细黑" panose="02010600040101010101" charset="-122"/>
                <a:cs typeface="华文细黑" panose="02010600040101010101" charset="-122"/>
              </a:rPr>
              <a:t>》</a:t>
            </a:r>
            <a:br>
              <a:rPr lang="zh-CN" altLang="zh-CN" sz="1400" b="1" dirty="0">
                <a:latin typeface="华文细黑" panose="02010600040101010101" charset="-122"/>
                <a:ea typeface="华文细黑" panose="02010600040101010101" charset="-122"/>
                <a:cs typeface="华文细黑" panose="02010600040101010101" charset="-122"/>
              </a:rPr>
            </a:br>
            <a:r>
              <a:rPr lang="en-US" altLang="zh-CN" sz="1400" b="1" dirty="0">
                <a:latin typeface="华文细黑" panose="02010600040101010101" charset="-122"/>
                <a:ea typeface="华文细黑" panose="02010600040101010101" charset="-122"/>
                <a:cs typeface="华文细黑" panose="02010600040101010101" charset="-122"/>
              </a:rPr>
              <a:t>JDLA-02-A03</a:t>
            </a:r>
            <a:r>
              <a:rPr lang="zh-CN" altLang="zh-CN" sz="1400" b="1" dirty="0">
                <a:latin typeface="华文细黑" panose="02010600040101010101" charset="-122"/>
                <a:ea typeface="华文细黑" panose="02010600040101010101" charset="-122"/>
                <a:cs typeface="华文细黑" panose="02010600040101010101" charset="-122"/>
              </a:rPr>
              <a:t>地块用地规划条件修改必要性</a:t>
            </a:r>
            <a:br>
              <a:rPr lang="en-US" altLang="zh-CN" sz="1400" dirty="0"/>
            </a:br>
            <a:endParaRPr lang="en-US" altLang="zh-CN" sz="1400" b="1" dirty="0">
              <a:latin typeface="华文细黑" panose="02010600040101010101" charset="-122"/>
              <a:ea typeface="华文细黑" panose="02010600040101010101" charset="-122"/>
              <a:cs typeface="华文细黑" panose="02010600040101010101" charset="-122"/>
            </a:endParaRPr>
          </a:p>
        </p:txBody>
      </p:sp>
      <p:sp>
        <p:nvSpPr>
          <p:cNvPr id="24" name="内容占位符 2">
            <a:extLst>
              <a:ext uri="{FF2B5EF4-FFF2-40B4-BE49-F238E27FC236}">
                <a16:creationId xmlns:a16="http://schemas.microsoft.com/office/drawing/2014/main" id="{B517A5C3-21F4-8348-14B9-666F9ABA2018}"/>
              </a:ext>
            </a:extLst>
          </p:cNvPr>
          <p:cNvSpPr>
            <a:spLocks noGrp="1"/>
          </p:cNvSpPr>
          <p:nvPr>
            <p:ph idx="1"/>
          </p:nvPr>
        </p:nvSpPr>
        <p:spPr>
          <a:xfrm>
            <a:off x="380365" y="836712"/>
            <a:ext cx="4176395" cy="939185"/>
          </a:xfrm>
        </p:spPr>
        <p:txBody>
          <a:bodyPr/>
          <a:lstStyle/>
          <a:p>
            <a:pPr marL="0" indent="217805">
              <a:lnSpc>
                <a:spcPts val="1500"/>
              </a:lnSpc>
              <a:buNone/>
            </a:pPr>
            <a:r>
              <a:rPr lang="zh-CN" altLang="en-US" sz="1000" b="1" dirty="0">
                <a:solidFill>
                  <a:schemeClr val="tx1">
                    <a:lumMod val="95000"/>
                    <a:lumOff val="5000"/>
                  </a:schemeClr>
                </a:solidFill>
                <a:latin typeface="华文细黑" panose="02010600040101010101" charset="-122"/>
                <a:ea typeface="华文细黑" panose="02010600040101010101" charset="-122"/>
              </a:rPr>
              <a:t>一、区位概况</a:t>
            </a:r>
          </a:p>
          <a:p>
            <a:pPr marL="0" indent="217805">
              <a:lnSpc>
                <a:spcPts val="1500"/>
              </a:lnSpc>
              <a:buNone/>
            </a:pPr>
            <a:r>
              <a:rPr lang="en-US" altLang="zh-CN" sz="1000" dirty="0">
                <a:solidFill>
                  <a:schemeClr val="tx1">
                    <a:lumMod val="95000"/>
                    <a:lumOff val="5000"/>
                  </a:schemeClr>
                </a:solidFill>
                <a:latin typeface="华文细黑" panose="02010600040101010101" charset="-122"/>
                <a:ea typeface="华文细黑" panose="02010600040101010101" charset="-122"/>
              </a:rPr>
              <a:t>JDLA-02-A03</a:t>
            </a:r>
            <a:r>
              <a:rPr lang="zh-CN" altLang="zh-CN" sz="1000" dirty="0">
                <a:solidFill>
                  <a:schemeClr val="tx1">
                    <a:lumMod val="95000"/>
                    <a:lumOff val="5000"/>
                  </a:schemeClr>
                </a:solidFill>
                <a:latin typeface="华文细黑" panose="02010600040101010101" charset="-122"/>
                <a:ea typeface="华文细黑" panose="02010600040101010101" charset="-122"/>
              </a:rPr>
              <a:t>地块位于海口</a:t>
            </a:r>
            <a:r>
              <a:rPr lang="zh-CN" altLang="en-US" sz="1000" dirty="0">
                <a:solidFill>
                  <a:schemeClr val="tx1">
                    <a:lumMod val="95000"/>
                    <a:lumOff val="5000"/>
                  </a:schemeClr>
                </a:solidFill>
                <a:latin typeface="华文细黑" panose="02010600040101010101" charset="-122"/>
                <a:ea typeface="华文细黑" panose="02010600040101010101" charset="-122"/>
              </a:rPr>
              <a:t>市</a:t>
            </a:r>
            <a:r>
              <a:rPr lang="zh-CN" altLang="zh-CN" sz="1000" dirty="0">
                <a:solidFill>
                  <a:schemeClr val="tx1">
                    <a:lumMod val="95000"/>
                    <a:lumOff val="5000"/>
                  </a:schemeClr>
                </a:solidFill>
                <a:latin typeface="华文细黑" panose="02010600040101010101" charset="-122"/>
                <a:ea typeface="华文细黑" panose="02010600040101010101" charset="-122"/>
              </a:rPr>
              <a:t>江东</a:t>
            </a:r>
            <a:r>
              <a:rPr lang="zh-CN" altLang="en-US" sz="1000" dirty="0">
                <a:solidFill>
                  <a:schemeClr val="tx1">
                    <a:lumMod val="95000"/>
                    <a:lumOff val="5000"/>
                  </a:schemeClr>
                </a:solidFill>
                <a:latin typeface="华文细黑" panose="02010600040101010101" charset="-122"/>
                <a:ea typeface="华文细黑" panose="02010600040101010101" charset="-122"/>
              </a:rPr>
              <a:t>离岸创新创业</a:t>
            </a:r>
            <a:r>
              <a:rPr lang="zh-CN" altLang="zh-CN" sz="1000" dirty="0">
                <a:solidFill>
                  <a:schemeClr val="tx1">
                    <a:lumMod val="95000"/>
                    <a:lumOff val="5000"/>
                  </a:schemeClr>
                </a:solidFill>
                <a:latin typeface="华文细黑" panose="02010600040101010101" charset="-122"/>
                <a:ea typeface="华文细黑" panose="02010600040101010101" charset="-122"/>
              </a:rPr>
              <a:t>组团，</a:t>
            </a:r>
            <a:r>
              <a:rPr lang="zh-CN" altLang="en-US" sz="1000" dirty="0">
                <a:solidFill>
                  <a:schemeClr val="tx1">
                    <a:lumMod val="95000"/>
                    <a:lumOff val="5000"/>
                  </a:schemeClr>
                </a:solidFill>
                <a:latin typeface="华文细黑" panose="02010600040101010101" charset="-122"/>
                <a:ea typeface="华文细黑" panose="02010600040101010101" charset="-122"/>
              </a:rPr>
              <a:t>海南省文化艺术学校西侧</a:t>
            </a:r>
            <a:r>
              <a:rPr lang="zh-CN" altLang="zh-CN" sz="1000" dirty="0">
                <a:solidFill>
                  <a:schemeClr val="tx1">
                    <a:lumMod val="95000"/>
                    <a:lumOff val="5000"/>
                  </a:schemeClr>
                </a:solidFill>
                <a:latin typeface="华文细黑" panose="02010600040101010101" charset="-122"/>
                <a:ea typeface="华文细黑" panose="02010600040101010101" charset="-122"/>
              </a:rPr>
              <a:t>，</a:t>
            </a:r>
            <a:r>
              <a:rPr lang="zh-CN" altLang="en-US" sz="1000" dirty="0">
                <a:solidFill>
                  <a:schemeClr val="tx1">
                    <a:lumMod val="95000"/>
                    <a:lumOff val="5000"/>
                  </a:schemeClr>
                </a:solidFill>
                <a:latin typeface="华文细黑" panose="02010600040101010101" charset="-122"/>
                <a:ea typeface="华文细黑" panose="02010600040101010101" charset="-122"/>
              </a:rPr>
              <a:t>桂林洋大道</a:t>
            </a:r>
            <a:r>
              <a:rPr lang="zh-CN" altLang="zh-CN" sz="1000" dirty="0">
                <a:solidFill>
                  <a:schemeClr val="tx1">
                    <a:lumMod val="95000"/>
                    <a:lumOff val="5000"/>
                  </a:schemeClr>
                </a:solidFill>
                <a:latin typeface="华文细黑" panose="02010600040101010101" charset="-122"/>
                <a:ea typeface="华文细黑" panose="02010600040101010101" charset="-122"/>
              </a:rPr>
              <a:t>南侧。规划用地面积为</a:t>
            </a:r>
            <a:r>
              <a:rPr lang="en-US" altLang="zh-CN" sz="1000" dirty="0">
                <a:solidFill>
                  <a:schemeClr val="tx1">
                    <a:lumMod val="95000"/>
                    <a:lumOff val="5000"/>
                  </a:schemeClr>
                </a:solidFill>
                <a:latin typeface="华文细黑" panose="02010600040101010101" charset="-122"/>
                <a:ea typeface="华文细黑" panose="02010600040101010101" charset="-122"/>
              </a:rPr>
              <a:t>0.16</a:t>
            </a:r>
            <a:r>
              <a:rPr lang="zh-CN" altLang="zh-CN" sz="1000" dirty="0">
                <a:solidFill>
                  <a:schemeClr val="tx1">
                    <a:lumMod val="95000"/>
                    <a:lumOff val="5000"/>
                  </a:schemeClr>
                </a:solidFill>
                <a:latin typeface="华文细黑" panose="02010600040101010101" charset="-122"/>
                <a:ea typeface="华文细黑" panose="02010600040101010101" charset="-122"/>
              </a:rPr>
              <a:t>公顷。</a:t>
            </a:r>
            <a:endParaRPr lang="zh-CN" altLang="en-US" sz="1000" dirty="0">
              <a:solidFill>
                <a:schemeClr val="tx1">
                  <a:lumMod val="95000"/>
                  <a:lumOff val="5000"/>
                </a:schemeClr>
              </a:solidFill>
              <a:latin typeface="华文细黑" panose="02010600040101010101" charset="-122"/>
              <a:ea typeface="华文细黑" panose="02010600040101010101" charset="-122"/>
            </a:endParaRPr>
          </a:p>
        </p:txBody>
      </p:sp>
      <p:sp>
        <p:nvSpPr>
          <p:cNvPr id="25" name="内容占位符 2">
            <a:extLst>
              <a:ext uri="{FF2B5EF4-FFF2-40B4-BE49-F238E27FC236}">
                <a16:creationId xmlns:a16="http://schemas.microsoft.com/office/drawing/2014/main" id="{E7326BD8-DB9E-08AD-CAF4-DFD991091F32}"/>
              </a:ext>
            </a:extLst>
          </p:cNvPr>
          <p:cNvSpPr>
            <a:spLocks noGrp="1"/>
          </p:cNvSpPr>
          <p:nvPr/>
        </p:nvSpPr>
        <p:spPr>
          <a:xfrm>
            <a:off x="4644390" y="836712"/>
            <a:ext cx="4248090" cy="5783914"/>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marL="0" indent="217805">
              <a:lnSpc>
                <a:spcPts val="1500"/>
              </a:lnSpc>
              <a:buNone/>
            </a:pPr>
            <a:r>
              <a:rPr lang="zh-CN" altLang="en-US" sz="1000" b="1" dirty="0">
                <a:solidFill>
                  <a:schemeClr val="tx1">
                    <a:lumMod val="95000"/>
                    <a:lumOff val="5000"/>
                  </a:schemeClr>
                </a:solidFill>
                <a:latin typeface="华文细黑" panose="02010600040101010101" charset="-122"/>
                <a:ea typeface="华文细黑" panose="02010600040101010101" charset="-122"/>
                <a:sym typeface="+mn-ea"/>
              </a:rPr>
              <a:t>三、修改依据</a:t>
            </a:r>
            <a:endParaRPr lang="zh-CN" altLang="en-US" sz="1000" b="1" dirty="0">
              <a:solidFill>
                <a:schemeClr val="tx1">
                  <a:lumMod val="95000"/>
                  <a:lumOff val="5000"/>
                </a:schemeClr>
              </a:solidFill>
              <a:latin typeface="华文细黑" panose="02010600040101010101" charset="-122"/>
              <a:ea typeface="华文细黑" panose="02010600040101010101" charset="-122"/>
            </a:endParaRPr>
          </a:p>
          <a:p>
            <a:pPr marL="0" indent="217805">
              <a:lnSpc>
                <a:spcPts val="1400"/>
              </a:lnSpc>
              <a:buNone/>
            </a:pPr>
            <a:r>
              <a:rPr lang="en-US" altLang="zh-CN" sz="1000" dirty="0">
                <a:solidFill>
                  <a:schemeClr val="tx1">
                    <a:lumMod val="95000"/>
                    <a:lumOff val="5000"/>
                  </a:schemeClr>
                </a:solidFill>
                <a:latin typeface="华文细黑" panose="02010600040101010101" charset="-122"/>
                <a:ea typeface="华文细黑" panose="02010600040101010101" charset="-122"/>
                <a:sym typeface="+mn-ea"/>
              </a:rPr>
              <a:t>1</a:t>
            </a:r>
            <a:r>
              <a:rPr lang="zh-CN" altLang="en-US" sz="1000" dirty="0">
                <a:solidFill>
                  <a:schemeClr val="tx1">
                    <a:lumMod val="95000"/>
                    <a:lumOff val="5000"/>
                  </a:schemeClr>
                </a:solidFill>
                <a:latin typeface="华文细黑" panose="02010600040101010101" charset="-122"/>
                <a:ea typeface="华文细黑" panose="02010600040101010101" charset="-122"/>
                <a:sym typeface="+mn-ea"/>
              </a:rPr>
              <a:t>、《中华人民共和国城乡规划法》（2019年修正）</a:t>
            </a:r>
            <a:endParaRPr lang="zh-CN" altLang="en-US" sz="1000" dirty="0">
              <a:solidFill>
                <a:schemeClr val="tx1">
                  <a:lumMod val="95000"/>
                  <a:lumOff val="5000"/>
                </a:schemeClr>
              </a:solidFill>
              <a:latin typeface="华文细黑" panose="02010600040101010101" charset="-122"/>
              <a:ea typeface="华文细黑" panose="02010600040101010101" charset="-122"/>
            </a:endParaRPr>
          </a:p>
          <a:p>
            <a:pPr marL="0" indent="217805">
              <a:lnSpc>
                <a:spcPts val="1400"/>
              </a:lnSpc>
              <a:buNone/>
            </a:pPr>
            <a:r>
              <a:rPr lang="zh-CN" altLang="en-US" sz="1000" dirty="0">
                <a:solidFill>
                  <a:schemeClr val="tx1">
                    <a:lumMod val="95000"/>
                    <a:lumOff val="5000"/>
                  </a:schemeClr>
                </a:solidFill>
                <a:latin typeface="华文细黑" panose="02010600040101010101" charset="-122"/>
                <a:ea typeface="华文细黑" panose="02010600040101010101" charset="-122"/>
                <a:sym typeface="+mn-ea"/>
              </a:rPr>
              <a:t>第四十八条 修改控制性详细规划的，组织编制机关应当对修改的必要性进行论证，征求规划地段内利害关系人的意见，并向原审批机关提出专题报告，经原审批机关同意后，方可编制修改方案。</a:t>
            </a:r>
            <a:endParaRPr lang="en-US" altLang="zh-CN" sz="1000" dirty="0">
              <a:solidFill>
                <a:schemeClr val="tx1">
                  <a:lumMod val="95000"/>
                  <a:lumOff val="5000"/>
                </a:schemeClr>
              </a:solidFill>
              <a:latin typeface="华文细黑" panose="02010600040101010101" charset="-122"/>
              <a:ea typeface="华文细黑" panose="02010600040101010101" charset="-122"/>
              <a:sym typeface="+mn-ea"/>
            </a:endParaRPr>
          </a:p>
          <a:p>
            <a:pPr marL="0" indent="217805">
              <a:lnSpc>
                <a:spcPts val="1400"/>
              </a:lnSpc>
              <a:buNone/>
            </a:pPr>
            <a:r>
              <a:rPr lang="en-US" altLang="zh-CN" sz="1000" dirty="0">
                <a:solidFill>
                  <a:schemeClr val="tx1">
                    <a:lumMod val="95000"/>
                    <a:lumOff val="5000"/>
                  </a:schemeClr>
                </a:solidFill>
                <a:latin typeface="华文细黑" panose="02010600040101010101" charset="-122"/>
                <a:ea typeface="华文细黑" panose="02010600040101010101" charset="-122"/>
                <a:sym typeface="+mn-ea"/>
              </a:rPr>
              <a:t>2</a:t>
            </a:r>
            <a:r>
              <a:rPr lang="zh-CN" altLang="en-US" sz="1000" dirty="0">
                <a:solidFill>
                  <a:schemeClr val="tx1">
                    <a:lumMod val="95000"/>
                    <a:lumOff val="5000"/>
                  </a:schemeClr>
                </a:solidFill>
                <a:latin typeface="华文细黑" panose="02010600040101010101" charset="-122"/>
                <a:ea typeface="华文细黑" panose="02010600040101010101" charset="-122"/>
                <a:sym typeface="+mn-ea"/>
              </a:rPr>
              <a:t>、《海南省城乡规划条例》（2018年修订版）</a:t>
            </a:r>
            <a:endParaRPr lang="zh-CN" altLang="en-US" sz="1000" dirty="0">
              <a:solidFill>
                <a:schemeClr val="tx1">
                  <a:lumMod val="95000"/>
                  <a:lumOff val="5000"/>
                </a:schemeClr>
              </a:solidFill>
              <a:latin typeface="华文细黑" panose="02010600040101010101" charset="-122"/>
              <a:ea typeface="华文细黑" panose="02010600040101010101" charset="-122"/>
            </a:endParaRPr>
          </a:p>
          <a:p>
            <a:pPr marL="0" indent="217805">
              <a:lnSpc>
                <a:spcPts val="1400"/>
              </a:lnSpc>
              <a:buNone/>
            </a:pPr>
            <a:r>
              <a:rPr lang="zh-CN" altLang="en-US" sz="1000" dirty="0">
                <a:solidFill>
                  <a:schemeClr val="tx1">
                    <a:lumMod val="95000"/>
                    <a:lumOff val="5000"/>
                  </a:schemeClr>
                </a:solidFill>
                <a:latin typeface="华文细黑" panose="02010600040101010101" charset="-122"/>
                <a:ea typeface="华文细黑" panose="02010600040101010101" charset="-122"/>
                <a:sym typeface="+mn-ea"/>
              </a:rPr>
              <a:t>第五十九条 有下列情形之一的，组织编制机关方可对控制性详细规划进行修改：</a:t>
            </a:r>
            <a:endParaRPr lang="zh-CN" altLang="en-US" sz="1000" dirty="0">
              <a:solidFill>
                <a:schemeClr val="tx1">
                  <a:lumMod val="95000"/>
                  <a:lumOff val="5000"/>
                </a:schemeClr>
              </a:solidFill>
              <a:latin typeface="华文细黑" panose="02010600040101010101" charset="-122"/>
              <a:ea typeface="华文细黑" panose="02010600040101010101" charset="-122"/>
            </a:endParaRPr>
          </a:p>
          <a:p>
            <a:pPr marL="0" indent="217805">
              <a:lnSpc>
                <a:spcPts val="1400"/>
              </a:lnSpc>
              <a:buNone/>
            </a:pPr>
            <a:r>
              <a:rPr lang="zh-CN" altLang="en-US" sz="1000" dirty="0">
                <a:solidFill>
                  <a:schemeClr val="tx1">
                    <a:lumMod val="95000"/>
                    <a:lumOff val="5000"/>
                  </a:schemeClr>
                </a:solidFill>
                <a:latin typeface="华文细黑" panose="02010600040101010101" charset="-122"/>
                <a:ea typeface="华文细黑" panose="02010600040101010101" charset="-122"/>
                <a:sym typeface="+mn-ea"/>
              </a:rPr>
              <a:t>（三）实施市、县、自治县重点基础设施和公共服务设施、防灾减灾工程等民生工程建设需要修改的。</a:t>
            </a:r>
            <a:endParaRPr lang="zh-CN" altLang="en-US" sz="1000" dirty="0">
              <a:solidFill>
                <a:schemeClr val="tx1">
                  <a:lumMod val="95000"/>
                  <a:lumOff val="5000"/>
                </a:schemeClr>
              </a:solidFill>
              <a:latin typeface="华文细黑" panose="02010600040101010101" charset="-122"/>
              <a:ea typeface="华文细黑" panose="02010600040101010101" charset="-122"/>
            </a:endParaRPr>
          </a:p>
          <a:p>
            <a:pPr marL="0" indent="217805">
              <a:lnSpc>
                <a:spcPts val="1400"/>
              </a:lnSpc>
              <a:buNone/>
            </a:pPr>
            <a:r>
              <a:rPr lang="zh-CN" altLang="en-US" sz="1000" dirty="0">
                <a:solidFill>
                  <a:schemeClr val="tx1">
                    <a:lumMod val="95000"/>
                    <a:lumOff val="5000"/>
                  </a:schemeClr>
                </a:solidFill>
                <a:latin typeface="华文细黑" panose="02010600040101010101" charset="-122"/>
                <a:ea typeface="华文细黑" panose="02010600040101010101" charset="-122"/>
                <a:sym typeface="+mn-ea"/>
              </a:rPr>
              <a:t>第六十条 控制性详细规划的修改，组织编制机关应当对修改的必要性进行论证，征求规划地段内利害关系人的意见，并向原审批机关提出专题报告，经原审批机关同意后，方可编制修改方案。</a:t>
            </a:r>
          </a:p>
          <a:p>
            <a:pPr marL="0" indent="217805">
              <a:lnSpc>
                <a:spcPts val="1400"/>
              </a:lnSpc>
              <a:buNone/>
            </a:pPr>
            <a:r>
              <a:rPr lang="en-US" altLang="zh-CN" sz="1000" dirty="0">
                <a:solidFill>
                  <a:schemeClr val="tx1">
                    <a:lumMod val="95000"/>
                    <a:lumOff val="5000"/>
                  </a:schemeClr>
                </a:solidFill>
                <a:latin typeface="华文细黑" panose="02010600040101010101" charset="-122"/>
                <a:ea typeface="华文细黑" panose="02010600040101010101" charset="-122"/>
              </a:rPr>
              <a:t>3</a:t>
            </a:r>
            <a:r>
              <a:rPr lang="zh-CN" altLang="en-US" sz="1000" dirty="0">
                <a:solidFill>
                  <a:schemeClr val="tx1">
                    <a:lumMod val="95000"/>
                    <a:lumOff val="5000"/>
                  </a:schemeClr>
                </a:solidFill>
                <a:latin typeface="华文细黑" panose="02010600040101010101" charset="-122"/>
                <a:ea typeface="华文细黑" panose="02010600040101010101" charset="-122"/>
              </a:rPr>
              <a:t>、</a:t>
            </a:r>
            <a:r>
              <a:rPr lang="zh-CN" altLang="zh-CN" sz="1000" dirty="0">
                <a:solidFill>
                  <a:schemeClr val="tx1">
                    <a:lumMod val="95000"/>
                    <a:lumOff val="5000"/>
                  </a:schemeClr>
                </a:solidFill>
                <a:latin typeface="华文细黑" panose="02010600040101010101" charset="-122"/>
                <a:ea typeface="华文细黑" panose="02010600040101010101" charset="-122"/>
              </a:rPr>
              <a:t>《关于加强国土空间规划监督管理的若干意见》（琼府办〔</a:t>
            </a:r>
            <a:r>
              <a:rPr lang="en-US" altLang="zh-CN" sz="1000" dirty="0">
                <a:solidFill>
                  <a:schemeClr val="tx1">
                    <a:lumMod val="95000"/>
                    <a:lumOff val="5000"/>
                  </a:schemeClr>
                </a:solidFill>
                <a:latin typeface="华文细黑" panose="02010600040101010101" charset="-122"/>
                <a:ea typeface="华文细黑" panose="02010600040101010101" charset="-122"/>
              </a:rPr>
              <a:t>2021 </a:t>
            </a:r>
            <a:r>
              <a:rPr lang="zh-CN" altLang="zh-CN" sz="1000" dirty="0">
                <a:solidFill>
                  <a:schemeClr val="tx1">
                    <a:lumMod val="95000"/>
                    <a:lumOff val="5000"/>
                  </a:schemeClr>
                </a:solidFill>
                <a:latin typeface="华文细黑" panose="02010600040101010101" charset="-122"/>
                <a:ea typeface="华文细黑" panose="02010600040101010101" charset="-122"/>
              </a:rPr>
              <a:t>〕</a:t>
            </a:r>
            <a:r>
              <a:rPr lang="en-US" altLang="zh-CN" sz="1000" dirty="0">
                <a:solidFill>
                  <a:schemeClr val="tx1">
                    <a:lumMod val="95000"/>
                    <a:lumOff val="5000"/>
                  </a:schemeClr>
                </a:solidFill>
                <a:latin typeface="华文细黑" panose="02010600040101010101" charset="-122"/>
                <a:ea typeface="华文细黑" panose="02010600040101010101" charset="-122"/>
              </a:rPr>
              <a:t>12</a:t>
            </a:r>
            <a:r>
              <a:rPr lang="zh-CN" altLang="zh-CN" sz="1000" dirty="0">
                <a:solidFill>
                  <a:schemeClr val="tx1">
                    <a:lumMod val="95000"/>
                    <a:lumOff val="5000"/>
                  </a:schemeClr>
                </a:solidFill>
                <a:latin typeface="华文细黑" panose="02010600040101010101" charset="-122"/>
                <a:ea typeface="华文细黑" panose="02010600040101010101" charset="-122"/>
              </a:rPr>
              <a:t>号）</a:t>
            </a:r>
          </a:p>
          <a:p>
            <a:pPr marL="0" indent="217805">
              <a:lnSpc>
                <a:spcPts val="1400"/>
              </a:lnSpc>
              <a:buNone/>
            </a:pPr>
            <a:r>
              <a:rPr lang="zh-CN" altLang="zh-CN" sz="1000" dirty="0">
                <a:solidFill>
                  <a:schemeClr val="tx1">
                    <a:lumMod val="95000"/>
                    <a:lumOff val="5000"/>
                  </a:schemeClr>
                </a:solidFill>
                <a:latin typeface="华文细黑" panose="02010600040101010101" charset="-122"/>
                <a:ea typeface="华文细黑" panose="02010600040101010101" charset="-122"/>
              </a:rPr>
              <a:t>该若干意见将控规规划调整分为重大调整、一般调整和技术修正。重大调整是指其他用途用地调整为经营性用地、经营性用地之间调整，包括调整用地性质、容积率等规划条件的情形。对确需调整的，组织编制机关应当对修改的必要性进行论证，采取听证会或其他方式征求规划地段内利害关系人的意见，并形成专题报告，经原审批机关同意后，方可编制修改方案</a:t>
            </a:r>
            <a:r>
              <a:rPr lang="zh-CN" altLang="en-US" sz="1000" dirty="0">
                <a:solidFill>
                  <a:schemeClr val="tx1">
                    <a:lumMod val="95000"/>
                    <a:lumOff val="5000"/>
                  </a:schemeClr>
                </a:solidFill>
                <a:latin typeface="华文细黑" panose="02010600040101010101" charset="-122"/>
                <a:ea typeface="华文细黑" panose="02010600040101010101" charset="-122"/>
              </a:rPr>
              <a:t>。</a:t>
            </a:r>
            <a:endParaRPr lang="en-US" altLang="zh-CN" sz="1000" dirty="0">
              <a:solidFill>
                <a:schemeClr val="tx1">
                  <a:lumMod val="95000"/>
                  <a:lumOff val="5000"/>
                </a:schemeClr>
              </a:solidFill>
              <a:latin typeface="华文细黑" panose="02010600040101010101" charset="-122"/>
              <a:ea typeface="华文细黑" panose="02010600040101010101" charset="-122"/>
            </a:endParaRPr>
          </a:p>
          <a:p>
            <a:pPr marL="0" indent="217805">
              <a:lnSpc>
                <a:spcPts val="1500"/>
              </a:lnSpc>
              <a:buNone/>
            </a:pPr>
            <a:r>
              <a:rPr lang="zh-CN" altLang="zh-CN" sz="1000" b="1" dirty="0">
                <a:solidFill>
                  <a:schemeClr val="tx1">
                    <a:lumMod val="95000"/>
                    <a:lumOff val="5000"/>
                  </a:schemeClr>
                </a:solidFill>
                <a:latin typeface="华文细黑" panose="02010600040101010101" charset="-122"/>
                <a:ea typeface="华文细黑" panose="02010600040101010101" charset="-122"/>
              </a:rPr>
              <a:t>四、规划修改必要性论证</a:t>
            </a:r>
            <a:endParaRPr lang="en-US" altLang="zh-CN" sz="1000" b="1" dirty="0">
              <a:solidFill>
                <a:schemeClr val="tx1">
                  <a:lumMod val="95000"/>
                  <a:lumOff val="5000"/>
                </a:schemeClr>
              </a:solidFill>
              <a:latin typeface="华文细黑" panose="02010600040101010101" charset="-122"/>
              <a:ea typeface="华文细黑" panose="02010600040101010101" charset="-122"/>
            </a:endParaRPr>
          </a:p>
          <a:p>
            <a:pPr marL="0" indent="217805">
              <a:lnSpc>
                <a:spcPts val="1500"/>
              </a:lnSpc>
              <a:buNone/>
            </a:pPr>
            <a:r>
              <a:rPr lang="en-US" altLang="zh-CN" sz="1000" dirty="0">
                <a:solidFill>
                  <a:schemeClr val="tx1">
                    <a:lumMod val="95000"/>
                    <a:lumOff val="5000"/>
                  </a:schemeClr>
                </a:solidFill>
                <a:latin typeface="华文细黑" panose="02010600040101010101" charset="-122"/>
                <a:ea typeface="华文细黑" panose="02010600040101010101" charset="-122"/>
              </a:rPr>
              <a:t>JDLA-02-A03</a:t>
            </a:r>
            <a:r>
              <a:rPr lang="zh-CN" altLang="zh-CN" sz="1000" dirty="0">
                <a:solidFill>
                  <a:schemeClr val="tx1">
                    <a:lumMod val="95000"/>
                    <a:lumOff val="5000"/>
                  </a:schemeClr>
                </a:solidFill>
                <a:latin typeface="华文细黑" panose="02010600040101010101" charset="-122"/>
                <a:ea typeface="华文细黑" panose="02010600040101010101" charset="-122"/>
              </a:rPr>
              <a:t>地块位于</a:t>
            </a:r>
            <a:r>
              <a:rPr lang="zh-CN" altLang="en-US" sz="1000" dirty="0">
                <a:solidFill>
                  <a:schemeClr val="tx1">
                    <a:lumMod val="95000"/>
                    <a:lumOff val="5000"/>
                  </a:schemeClr>
                </a:solidFill>
                <a:latin typeface="华文细黑" panose="02010600040101010101" charset="-122"/>
                <a:ea typeface="华文细黑" panose="02010600040101010101" charset="-122"/>
              </a:rPr>
              <a:t>离岸创新创业组团</a:t>
            </a:r>
            <a:r>
              <a:rPr lang="zh-CN" altLang="zh-CN" sz="1000" dirty="0">
                <a:solidFill>
                  <a:schemeClr val="tx1">
                    <a:lumMod val="95000"/>
                    <a:lumOff val="5000"/>
                  </a:schemeClr>
                </a:solidFill>
                <a:latin typeface="华文细黑" panose="02010600040101010101" charset="-122"/>
                <a:ea typeface="华文细黑" panose="02010600040101010101" charset="-122"/>
              </a:rPr>
              <a:t>中部，其周边规划用地</a:t>
            </a:r>
            <a:r>
              <a:rPr lang="zh-CN" altLang="en-US" sz="1000" dirty="0">
                <a:solidFill>
                  <a:schemeClr val="tx1">
                    <a:lumMod val="95000"/>
                    <a:lumOff val="5000"/>
                  </a:schemeClr>
                </a:solidFill>
                <a:latin typeface="华文细黑" panose="02010600040101010101" charset="-122"/>
                <a:ea typeface="华文细黑" panose="02010600040101010101" charset="-122"/>
              </a:rPr>
              <a:t>以一类工业用地和高校</a:t>
            </a:r>
            <a:r>
              <a:rPr lang="zh-CN" altLang="zh-CN" sz="1000" dirty="0">
                <a:solidFill>
                  <a:schemeClr val="tx1">
                    <a:lumMod val="95000"/>
                    <a:lumOff val="5000"/>
                  </a:schemeClr>
                </a:solidFill>
                <a:latin typeface="华文细黑" panose="02010600040101010101" charset="-122"/>
                <a:ea typeface="华文细黑" panose="02010600040101010101" charset="-122"/>
              </a:rPr>
              <a:t>用地</a:t>
            </a:r>
            <a:r>
              <a:rPr lang="zh-CN" altLang="en-US" sz="1000" dirty="0">
                <a:solidFill>
                  <a:schemeClr val="tx1">
                    <a:lumMod val="95000"/>
                    <a:lumOff val="5000"/>
                  </a:schemeClr>
                </a:solidFill>
                <a:latin typeface="华文细黑" panose="02010600040101010101" charset="-122"/>
                <a:ea typeface="华文细黑" panose="02010600040101010101" charset="-122"/>
              </a:rPr>
              <a:t>为主</a:t>
            </a:r>
            <a:r>
              <a:rPr lang="zh-CN" altLang="zh-CN" sz="1000" dirty="0">
                <a:solidFill>
                  <a:schemeClr val="tx1">
                    <a:lumMod val="95000"/>
                    <a:lumOff val="5000"/>
                  </a:schemeClr>
                </a:solidFill>
                <a:latin typeface="华文细黑" panose="02010600040101010101" charset="-122"/>
                <a:ea typeface="华文细黑" panose="02010600040101010101" charset="-122"/>
              </a:rPr>
              <a:t>；目前周边已经建设有</a:t>
            </a:r>
            <a:r>
              <a:rPr lang="zh-CN" altLang="en-US" sz="1000" dirty="0">
                <a:solidFill>
                  <a:schemeClr val="tx1">
                    <a:lumMod val="95000"/>
                    <a:lumOff val="5000"/>
                  </a:schemeClr>
                </a:solidFill>
                <a:latin typeface="华文细黑" panose="02010600040101010101" charset="-122"/>
                <a:ea typeface="华文细黑" panose="02010600040101010101" charset="-122"/>
              </a:rPr>
              <a:t>海南省文化艺术学校</a:t>
            </a:r>
            <a:r>
              <a:rPr lang="zh-CN" altLang="zh-CN" sz="1000" dirty="0">
                <a:solidFill>
                  <a:schemeClr val="tx1">
                    <a:lumMod val="95000"/>
                    <a:lumOff val="5000"/>
                  </a:schemeClr>
                </a:solidFill>
                <a:latin typeface="华文细黑" panose="02010600040101010101" charset="-122"/>
                <a:ea typeface="华文细黑" panose="02010600040101010101" charset="-122"/>
              </a:rPr>
              <a:t>、</a:t>
            </a:r>
            <a:r>
              <a:rPr lang="zh-CN" altLang="en-US" sz="1000" dirty="0">
                <a:solidFill>
                  <a:schemeClr val="tx1">
                    <a:lumMod val="95000"/>
                    <a:lumOff val="5000"/>
                  </a:schemeClr>
                </a:solidFill>
                <a:latin typeface="华文细黑" panose="02010600040101010101" charset="-122"/>
                <a:ea typeface="华文细黑" panose="02010600040101010101" charset="-122"/>
              </a:rPr>
              <a:t>海南国际农产品交易中心</a:t>
            </a:r>
            <a:r>
              <a:rPr lang="zh-CN" altLang="zh-CN" sz="1000" dirty="0">
                <a:solidFill>
                  <a:schemeClr val="tx1">
                    <a:lumMod val="95000"/>
                    <a:lumOff val="5000"/>
                  </a:schemeClr>
                </a:solidFill>
                <a:latin typeface="华文细黑" panose="02010600040101010101" charset="-122"/>
                <a:ea typeface="华文细黑" panose="02010600040101010101" charset="-122"/>
              </a:rPr>
              <a:t>、</a:t>
            </a:r>
            <a:r>
              <a:rPr lang="zh-CN" altLang="en-US" sz="1000" dirty="0">
                <a:solidFill>
                  <a:schemeClr val="tx1">
                    <a:lumMod val="95000"/>
                    <a:lumOff val="5000"/>
                  </a:schemeClr>
                </a:solidFill>
                <a:latin typeface="华文细黑" panose="02010600040101010101" charset="-122"/>
                <a:ea typeface="华文细黑" panose="02010600040101010101" charset="-122"/>
              </a:rPr>
              <a:t>罗牛山电商大厦及其他工业厂区</a:t>
            </a:r>
            <a:r>
              <a:rPr lang="zh-CN" altLang="zh-CN" sz="1000" dirty="0">
                <a:solidFill>
                  <a:schemeClr val="tx1">
                    <a:lumMod val="95000"/>
                    <a:lumOff val="5000"/>
                  </a:schemeClr>
                </a:solidFill>
                <a:latin typeface="华文细黑" panose="02010600040101010101" charset="-122"/>
                <a:ea typeface="华文细黑" panose="02010600040101010101" charset="-122"/>
              </a:rPr>
              <a:t>，</a:t>
            </a:r>
            <a:r>
              <a:rPr lang="zh-CN" altLang="en-US" sz="1000" dirty="0">
                <a:solidFill>
                  <a:schemeClr val="tx1">
                    <a:lumMod val="95000"/>
                    <a:lumOff val="5000"/>
                  </a:schemeClr>
                </a:solidFill>
                <a:latin typeface="华文细黑" panose="02010600040101010101" charset="-122"/>
                <a:ea typeface="华文细黑" panose="02010600040101010101" charset="-122"/>
              </a:rPr>
              <a:t>地块内现状已建加油站规模难以满足该片区未来的加油加气及充电服务需求</a:t>
            </a:r>
            <a:r>
              <a:rPr lang="zh-CN" altLang="zh-CN" sz="1000" dirty="0">
                <a:solidFill>
                  <a:schemeClr val="tx1">
                    <a:lumMod val="95000"/>
                    <a:lumOff val="5000"/>
                  </a:schemeClr>
                </a:solidFill>
                <a:latin typeface="华文细黑" panose="02010600040101010101" charset="-122"/>
                <a:ea typeface="华文细黑" panose="02010600040101010101" charset="-122"/>
              </a:rPr>
              <a:t>；为了尽快推进</a:t>
            </a:r>
            <a:r>
              <a:rPr lang="zh-CN" altLang="en-US" sz="1000" dirty="0">
                <a:solidFill>
                  <a:schemeClr val="tx1">
                    <a:lumMod val="95000"/>
                    <a:lumOff val="5000"/>
                  </a:schemeClr>
                </a:solidFill>
                <a:latin typeface="华文细黑" panose="02010600040101010101" charset="-122"/>
                <a:ea typeface="华文细黑" panose="02010600040101010101" charset="-122"/>
              </a:rPr>
              <a:t>离岸创新创业组团基础</a:t>
            </a:r>
            <a:r>
              <a:rPr lang="zh-CN" altLang="zh-CN" sz="1000" dirty="0">
                <a:solidFill>
                  <a:schemeClr val="tx1">
                    <a:lumMod val="95000"/>
                    <a:lumOff val="5000"/>
                  </a:schemeClr>
                </a:solidFill>
                <a:latin typeface="华文细黑" panose="02010600040101010101" charset="-122"/>
                <a:ea typeface="华文细黑" panose="02010600040101010101" charset="-122"/>
              </a:rPr>
              <a:t>设施建设，</a:t>
            </a:r>
            <a:r>
              <a:rPr lang="zh-CN" altLang="en-US" sz="1000" dirty="0">
                <a:solidFill>
                  <a:schemeClr val="tx1">
                    <a:lumMod val="95000"/>
                    <a:lumOff val="5000"/>
                  </a:schemeClr>
                </a:solidFill>
                <a:latin typeface="华文细黑" panose="02010600040101010101" charset="-122"/>
                <a:ea typeface="华文细黑" panose="02010600040101010101" charset="-122"/>
              </a:rPr>
              <a:t>提升未来综合型加油加气站点的配套服务能力</a:t>
            </a:r>
            <a:r>
              <a:rPr lang="zh-CN" altLang="zh-CN" sz="1000" dirty="0">
                <a:solidFill>
                  <a:schemeClr val="tx1">
                    <a:lumMod val="95000"/>
                    <a:lumOff val="5000"/>
                  </a:schemeClr>
                </a:solidFill>
                <a:latin typeface="华文细黑" panose="02010600040101010101" charset="-122"/>
                <a:ea typeface="华文细黑" panose="02010600040101010101" charset="-122"/>
              </a:rPr>
              <a:t>，需对</a:t>
            </a:r>
            <a:r>
              <a:rPr lang="en-US" altLang="zh-CN" sz="1000" dirty="0">
                <a:solidFill>
                  <a:schemeClr val="tx1">
                    <a:lumMod val="95000"/>
                    <a:lumOff val="5000"/>
                  </a:schemeClr>
                </a:solidFill>
                <a:latin typeface="华文细黑" panose="02010600040101010101" charset="-122"/>
                <a:ea typeface="华文细黑" panose="02010600040101010101" charset="-122"/>
              </a:rPr>
              <a:t>JDLA-02-A03</a:t>
            </a:r>
            <a:r>
              <a:rPr lang="zh-CN" altLang="zh-CN" sz="1000" dirty="0">
                <a:solidFill>
                  <a:schemeClr val="tx1">
                    <a:lumMod val="95000"/>
                    <a:lumOff val="5000"/>
                  </a:schemeClr>
                </a:solidFill>
                <a:latin typeface="华文细黑" panose="02010600040101010101" charset="-122"/>
                <a:ea typeface="华文细黑" panose="02010600040101010101" charset="-122"/>
              </a:rPr>
              <a:t>地块</a:t>
            </a:r>
            <a:r>
              <a:rPr lang="zh-CN" altLang="en-US" sz="1000" dirty="0">
                <a:solidFill>
                  <a:schemeClr val="tx1">
                    <a:lumMod val="95000"/>
                    <a:lumOff val="5000"/>
                  </a:schemeClr>
                </a:solidFill>
                <a:latin typeface="华文细黑" panose="02010600040101010101" charset="-122"/>
                <a:ea typeface="华文细黑" panose="02010600040101010101" charset="-122"/>
              </a:rPr>
              <a:t>用地及规划指标</a:t>
            </a:r>
            <a:r>
              <a:rPr lang="zh-CN" altLang="zh-CN" sz="1000" dirty="0">
                <a:solidFill>
                  <a:schemeClr val="tx1">
                    <a:lumMod val="95000"/>
                    <a:lumOff val="5000"/>
                  </a:schemeClr>
                </a:solidFill>
                <a:latin typeface="华文细黑" panose="02010600040101010101" charset="-122"/>
                <a:ea typeface="华文细黑" panose="02010600040101010101" charset="-122"/>
              </a:rPr>
              <a:t>进行调整。</a:t>
            </a:r>
            <a:br>
              <a:rPr lang="en-US" altLang="zh-CN" sz="1000" dirty="0">
                <a:solidFill>
                  <a:schemeClr val="tx1">
                    <a:lumMod val="95000"/>
                    <a:lumOff val="5000"/>
                  </a:schemeClr>
                </a:solidFill>
                <a:latin typeface="华文细黑" panose="02010600040101010101" charset="-122"/>
                <a:ea typeface="华文细黑" panose="02010600040101010101" charset="-122"/>
              </a:rPr>
            </a:br>
            <a:r>
              <a:rPr lang="en-US" altLang="zh-CN" sz="1000" dirty="0">
                <a:solidFill>
                  <a:schemeClr val="tx1">
                    <a:lumMod val="95000"/>
                    <a:lumOff val="5000"/>
                  </a:schemeClr>
                </a:solidFill>
                <a:latin typeface="华文细黑" panose="02010600040101010101" charset="-122"/>
                <a:ea typeface="华文细黑" panose="02010600040101010101" charset="-122"/>
              </a:rPr>
              <a:t>        </a:t>
            </a:r>
            <a:r>
              <a:rPr lang="zh-CN" altLang="zh-CN" sz="1000" dirty="0">
                <a:solidFill>
                  <a:schemeClr val="tx1">
                    <a:lumMod val="95000"/>
                    <a:lumOff val="5000"/>
                  </a:schemeClr>
                </a:solidFill>
                <a:latin typeface="华文细黑" panose="02010600040101010101" charset="-122"/>
                <a:ea typeface="华文细黑" panose="02010600040101010101" charset="-122"/>
              </a:rPr>
              <a:t>为依法依规推进</a:t>
            </a:r>
            <a:r>
              <a:rPr lang="en-US" altLang="zh-CN" sz="1000" dirty="0">
                <a:solidFill>
                  <a:schemeClr val="tx1">
                    <a:lumMod val="95000"/>
                    <a:lumOff val="5000"/>
                  </a:schemeClr>
                </a:solidFill>
                <a:latin typeface="华文细黑" panose="02010600040101010101" charset="-122"/>
                <a:ea typeface="华文细黑" panose="02010600040101010101" charset="-122"/>
              </a:rPr>
              <a:t>JDLA-02-A03</a:t>
            </a:r>
            <a:r>
              <a:rPr lang="zh-CN" altLang="zh-CN" sz="1000" dirty="0">
                <a:solidFill>
                  <a:schemeClr val="tx1">
                    <a:lumMod val="95000"/>
                    <a:lumOff val="5000"/>
                  </a:schemeClr>
                </a:solidFill>
                <a:latin typeface="华文细黑" panose="02010600040101010101" charset="-122"/>
                <a:ea typeface="华文细黑" panose="02010600040101010101" charset="-122"/>
              </a:rPr>
              <a:t>地块控规修改，需启动该地块规划修改必要性论证。</a:t>
            </a:r>
          </a:p>
          <a:p>
            <a:pPr marL="0" indent="217805">
              <a:lnSpc>
                <a:spcPts val="1500"/>
              </a:lnSpc>
              <a:buNone/>
            </a:pPr>
            <a:endParaRPr lang="zh-CN" altLang="zh-CN" sz="1000" dirty="0">
              <a:solidFill>
                <a:srgbClr val="C00000"/>
              </a:solidFill>
              <a:latin typeface="华文细黑" panose="02010600040101010101" charset="-122"/>
              <a:ea typeface="华文细黑" panose="02010600040101010101" charset="-122"/>
            </a:endParaRPr>
          </a:p>
        </p:txBody>
      </p:sp>
      <p:sp>
        <p:nvSpPr>
          <p:cNvPr id="26" name="内容占位符 2">
            <a:extLst>
              <a:ext uri="{FF2B5EF4-FFF2-40B4-BE49-F238E27FC236}">
                <a16:creationId xmlns:a16="http://schemas.microsoft.com/office/drawing/2014/main" id="{E7431D2A-3541-8882-F52E-06C3CA474601}"/>
              </a:ext>
            </a:extLst>
          </p:cNvPr>
          <p:cNvSpPr txBox="1">
            <a:spLocks/>
          </p:cNvSpPr>
          <p:nvPr/>
        </p:nvSpPr>
        <p:spPr>
          <a:xfrm>
            <a:off x="385495" y="5157192"/>
            <a:ext cx="4034075" cy="1463434"/>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marL="0" indent="217805">
              <a:lnSpc>
                <a:spcPts val="1500"/>
              </a:lnSpc>
              <a:buFontTx/>
              <a:buNone/>
            </a:pPr>
            <a:r>
              <a:rPr lang="zh-CN" altLang="en-US" sz="1000" b="1" dirty="0">
                <a:solidFill>
                  <a:schemeClr val="tx1">
                    <a:lumMod val="95000"/>
                    <a:lumOff val="5000"/>
                  </a:schemeClr>
                </a:solidFill>
                <a:latin typeface="华文细黑" panose="02010600040101010101" charset="-122"/>
                <a:ea typeface="华文细黑" panose="02010600040101010101" charset="-122"/>
              </a:rPr>
              <a:t>二、拟修改内容</a:t>
            </a:r>
          </a:p>
          <a:p>
            <a:pPr marL="0" indent="217805">
              <a:lnSpc>
                <a:spcPts val="1500"/>
              </a:lnSpc>
              <a:buFontTx/>
              <a:buNone/>
            </a:pPr>
            <a:r>
              <a:rPr lang="zh-CN" altLang="zh-CN" sz="1000" dirty="0">
                <a:solidFill>
                  <a:schemeClr val="tx1">
                    <a:lumMod val="95000"/>
                    <a:lumOff val="5000"/>
                  </a:schemeClr>
                </a:solidFill>
                <a:latin typeface="华文细黑" panose="02010600040101010101" charset="-122"/>
                <a:ea typeface="华文细黑" panose="02010600040101010101" charset="-122"/>
              </a:rPr>
              <a:t>本次修改地块为《</a:t>
            </a:r>
            <a:r>
              <a:rPr lang="zh-CN" altLang="en-US" sz="1000" dirty="0">
                <a:solidFill>
                  <a:schemeClr val="tx1">
                    <a:lumMod val="95000"/>
                    <a:lumOff val="5000"/>
                  </a:schemeClr>
                </a:solidFill>
                <a:latin typeface="华文细黑" panose="02010600040101010101" charset="-122"/>
                <a:ea typeface="华文细黑" panose="02010600040101010101" charset="-122"/>
              </a:rPr>
              <a:t>海口市江东离岸创新创业组团控制性详细规划</a:t>
            </a:r>
            <a:r>
              <a:rPr lang="zh-CN" altLang="zh-CN" sz="1000" dirty="0">
                <a:solidFill>
                  <a:schemeClr val="tx1">
                    <a:lumMod val="95000"/>
                    <a:lumOff val="5000"/>
                  </a:schemeClr>
                </a:solidFill>
                <a:latin typeface="华文细黑" panose="02010600040101010101" charset="-122"/>
                <a:ea typeface="华文细黑" panose="02010600040101010101" charset="-122"/>
              </a:rPr>
              <a:t>》</a:t>
            </a:r>
            <a:r>
              <a:rPr lang="en-US" altLang="zh-CN" sz="1000" dirty="0">
                <a:solidFill>
                  <a:schemeClr val="tx1">
                    <a:lumMod val="95000"/>
                    <a:lumOff val="5000"/>
                  </a:schemeClr>
                </a:solidFill>
                <a:latin typeface="华文细黑" panose="02010600040101010101" charset="-122"/>
                <a:ea typeface="华文细黑" panose="02010600040101010101" charset="-122"/>
              </a:rPr>
              <a:t>JDLA-02-A03</a:t>
            </a:r>
            <a:r>
              <a:rPr lang="zh-CN" altLang="en-US" sz="1000" dirty="0">
                <a:solidFill>
                  <a:schemeClr val="tx1">
                    <a:lumMod val="95000"/>
                    <a:lumOff val="5000"/>
                  </a:schemeClr>
                </a:solidFill>
                <a:latin typeface="华文细黑" panose="02010600040101010101" charset="-122"/>
                <a:ea typeface="华文细黑" panose="02010600040101010101" charset="-122"/>
              </a:rPr>
              <a:t>地块</a:t>
            </a:r>
            <a:r>
              <a:rPr lang="zh-CN" altLang="zh-CN" sz="1000" dirty="0">
                <a:solidFill>
                  <a:schemeClr val="tx1">
                    <a:lumMod val="95000"/>
                    <a:lumOff val="5000"/>
                  </a:schemeClr>
                </a:solidFill>
                <a:latin typeface="华文细黑" panose="02010600040101010101" charset="-122"/>
                <a:ea typeface="华文细黑" panose="02010600040101010101" charset="-122"/>
              </a:rPr>
              <a:t>，规划用地</a:t>
            </a:r>
            <a:r>
              <a:rPr lang="zh-CN" altLang="en-US" sz="1000" dirty="0">
                <a:solidFill>
                  <a:schemeClr val="tx1">
                    <a:lumMod val="95000"/>
                    <a:lumOff val="5000"/>
                  </a:schemeClr>
                </a:solidFill>
                <a:latin typeface="华文细黑" panose="02010600040101010101" charset="-122"/>
                <a:ea typeface="华文细黑" panose="02010600040101010101" charset="-122"/>
              </a:rPr>
              <a:t>面积调整为</a:t>
            </a:r>
            <a:r>
              <a:rPr lang="en-US" altLang="zh-CN" sz="1000" dirty="0">
                <a:solidFill>
                  <a:schemeClr val="tx1">
                    <a:lumMod val="95000"/>
                    <a:lumOff val="5000"/>
                  </a:schemeClr>
                </a:solidFill>
                <a:latin typeface="华文细黑" panose="02010600040101010101" charset="-122"/>
                <a:ea typeface="华文细黑" panose="02010600040101010101" charset="-122"/>
              </a:rPr>
              <a:t>0.51</a:t>
            </a:r>
            <a:r>
              <a:rPr lang="zh-CN" altLang="en-US" sz="1000" dirty="0">
                <a:solidFill>
                  <a:schemeClr val="tx1">
                    <a:lumMod val="95000"/>
                    <a:lumOff val="5000"/>
                  </a:schemeClr>
                </a:solidFill>
                <a:latin typeface="华文细黑" panose="02010600040101010101" charset="-122"/>
                <a:ea typeface="华文细黑" panose="02010600040101010101" charset="-122"/>
              </a:rPr>
              <a:t>公顷</a:t>
            </a:r>
            <a:r>
              <a:rPr lang="zh-CN" altLang="zh-CN" sz="1000" dirty="0">
                <a:solidFill>
                  <a:schemeClr val="tx1">
                    <a:lumMod val="95000"/>
                    <a:lumOff val="5000"/>
                  </a:schemeClr>
                </a:solidFill>
                <a:latin typeface="华文细黑" panose="02010600040101010101" charset="-122"/>
                <a:ea typeface="华文细黑" panose="02010600040101010101" charset="-122"/>
              </a:rPr>
              <a:t>。</a:t>
            </a:r>
            <a:r>
              <a:rPr lang="zh-CN" altLang="en-US" sz="1000" dirty="0">
                <a:solidFill>
                  <a:schemeClr val="tx1">
                    <a:lumMod val="95000"/>
                    <a:lumOff val="5000"/>
                  </a:schemeClr>
                </a:solidFill>
                <a:latin typeface="华文细黑" panose="02010600040101010101" charset="-122"/>
                <a:ea typeface="华文细黑" panose="02010600040101010101" charset="-122"/>
              </a:rPr>
              <a:t>为了满足未来加油加气站点的配套需求，加快推进江东新区基础设施高标准建设，拟对该地块的用地边界及相关指标进行适当调整。</a:t>
            </a:r>
            <a:endParaRPr lang="en-US" altLang="zh-CN" sz="1000" dirty="0">
              <a:solidFill>
                <a:schemeClr val="tx1">
                  <a:lumMod val="95000"/>
                  <a:lumOff val="5000"/>
                </a:schemeClr>
              </a:solidFill>
              <a:latin typeface="华文细黑" panose="02010600040101010101" charset="-122"/>
              <a:ea typeface="华文细黑" panose="02010600040101010101" charset="-122"/>
            </a:endParaRPr>
          </a:p>
        </p:txBody>
      </p:sp>
    </p:spTree>
    <p:extLst>
      <p:ext uri="{BB962C8B-B14F-4D97-AF65-F5344CB8AC3E}">
        <p14:creationId xmlns:p14="http://schemas.microsoft.com/office/powerpoint/2010/main" val="5452156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TcwMTFlZGI1NjU5YWI3NDgyZjQzYjNkZmQ4MTkzODU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514</Words>
  <Application>Microsoft Office PowerPoint</Application>
  <PresentationFormat>全屏显示(4:3)</PresentationFormat>
  <Paragraphs>21</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华文细黑</vt:lpstr>
      <vt:lpstr>宋体</vt:lpstr>
      <vt:lpstr>Arial</vt:lpstr>
      <vt:lpstr>默认设计模板</vt:lpstr>
      <vt:lpstr>《海口市江东离岸创新创业组团控制性详细规划》 JDLA-02-A03地块用地规划条件修改必要性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《海口市江东离岸创新创业组团控制性详细规划》 JDLA-01-J05地块用地规划条件修改必要性</dc:title>
  <dc:creator>lenovo</dc:creator>
  <cp:lastModifiedBy>Administrator</cp:lastModifiedBy>
  <cp:revision>51</cp:revision>
  <dcterms:created xsi:type="dcterms:W3CDTF">2022-08-03T03:57:00Z</dcterms:created>
  <dcterms:modified xsi:type="dcterms:W3CDTF">2023-01-04T04:11:11Z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2052-11.1.0.12300</vt:lpwstr>
  </property>
  <property fmtid="{D5CDD505-2E9C-101B-9397-08002B2CF9AE}" pid="3" name="ICV">
    <vt:lpwstr>5E7B6BEE552A48C39FF3D662E8234951</vt:lpwstr>
  </property>
</Properties>
</file>