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152" r:id="rId2"/>
  </p:sldIdLst>
  <p:sldSz cx="15122525" cy="10693400"/>
  <p:notesSz cx="6797675" cy="9926638"/>
  <p:custDataLst>
    <p:tags r:id="rId5"/>
  </p:custDataLst>
  <p:defaultTextStyle>
    <a:defPPr>
      <a:defRPr lang="zh-CN"/>
    </a:defPPr>
    <a:lvl1pPr algn="l" defTabSz="147510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38505" algn="l" defTabSz="147510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475105" algn="l" defTabSz="147510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2212975" algn="l" defTabSz="147510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949575" algn="l" defTabSz="147510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1" userDrawn="1">
          <p15:clr>
            <a:srgbClr val="A4A3A4"/>
          </p15:clr>
        </p15:guide>
        <p15:guide id="2" pos="436" userDrawn="1">
          <p15:clr>
            <a:srgbClr val="A4A3A4"/>
          </p15:clr>
        </p15:guide>
        <p15:guide id="3" pos="8963" userDrawn="1">
          <p15:clr>
            <a:srgbClr val="A4A3A4"/>
          </p15:clr>
        </p15:guide>
        <p15:guide id="4" orient="horz" pos="64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820649230@qq.com" initials="1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E0E3"/>
    <a:srgbClr val="F695FF"/>
    <a:srgbClr val="C000D1"/>
    <a:srgbClr val="FFA8A7"/>
    <a:srgbClr val="0095C7"/>
    <a:srgbClr val="03C0FE"/>
    <a:srgbClr val="FFC1C2"/>
    <a:srgbClr val="B335D7"/>
    <a:srgbClr val="FFFFFF"/>
    <a:srgbClr val="EB6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45" autoAdjust="0"/>
    <p:restoredTop sz="92424" autoAdjust="0"/>
  </p:normalViewPr>
  <p:slideViewPr>
    <p:cSldViewPr showGuides="1">
      <p:cViewPr varScale="1">
        <p:scale>
          <a:sx n="69" d="100"/>
          <a:sy n="69" d="100"/>
        </p:scale>
        <p:origin x="1824" y="66"/>
      </p:cViewPr>
      <p:guideLst>
        <p:guide orient="horz" pos="611"/>
        <p:guide pos="436"/>
        <p:guide pos="8963"/>
        <p:guide orient="horz" pos="6421"/>
      </p:guideLst>
    </p:cSldViewPr>
  </p:slideViewPr>
  <p:outlineViewPr>
    <p:cViewPr>
      <p:scale>
        <a:sx n="33" d="100"/>
        <a:sy n="33" d="100"/>
      </p:scale>
      <p:origin x="0" y="473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3954" y="78"/>
      </p:cViewPr>
      <p:guideLst/>
    </p:cSldViewPr>
  </p:notesViewPr>
  <p:gridSpacing cx="44999" cy="44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handoutMaster" Target="handoutMasters/handout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64036" cy="781486"/>
          </a:xfrm>
          <a:prstGeom prst="rect">
            <a:avLst/>
          </a:prstGeom>
        </p:spPr>
        <p:txBody>
          <a:bodyPr vert="horz" lIns="62966" tIns="31483" rIns="62966" bIns="31483" rtlCol="0"/>
          <a:lstStyle>
            <a:lvl1pPr algn="l" fontAlgn="auto">
              <a:defRPr sz="17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573789" y="1"/>
            <a:ext cx="4265123" cy="781486"/>
          </a:xfrm>
          <a:prstGeom prst="rect">
            <a:avLst/>
          </a:prstGeom>
        </p:spPr>
        <p:txBody>
          <a:bodyPr vert="horz" lIns="62966" tIns="31483" rIns="62966" bIns="31483" rtlCol="0"/>
          <a:lstStyle>
            <a:lvl1pPr algn="r" fontAlgn="auto">
              <a:defRPr sz="1700" noProof="1" smtClean="0">
                <a:latin typeface="+mn-lt"/>
                <a:ea typeface="+mn-ea"/>
              </a:defRPr>
            </a:lvl1pPr>
          </a:lstStyle>
          <a:p>
            <a:fld id="{0F9B84EA-7D68-4D60-9CB1-D50884785D1C}" type="datetimeFigureOut">
              <a:rPr lang="zh-CN" altLang="en-US"/>
              <a:t>2023/11/14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14804346"/>
            <a:ext cx="4264036" cy="781486"/>
          </a:xfrm>
          <a:prstGeom prst="rect">
            <a:avLst/>
          </a:prstGeom>
        </p:spPr>
        <p:txBody>
          <a:bodyPr vert="horz" lIns="62966" tIns="31483" rIns="62966" bIns="31483" rtlCol="0" anchor="b"/>
          <a:lstStyle>
            <a:lvl1pPr algn="l" fontAlgn="auto">
              <a:defRPr sz="17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573789" y="14804346"/>
            <a:ext cx="4265123" cy="781486"/>
          </a:xfrm>
          <a:prstGeom prst="rect">
            <a:avLst/>
          </a:prstGeom>
        </p:spPr>
        <p:txBody>
          <a:bodyPr vert="horz" wrap="square" lIns="62966" tIns="31483" rIns="62966" bIns="31483" numCol="1" anchor="b" anchorCtr="0" compatLnSpc="1"/>
          <a:lstStyle>
            <a:lvl1pPr algn="r">
              <a:defRPr sz="1700">
                <a:solidFill>
                  <a:srgbClr val="898989"/>
                </a:solidFill>
              </a:defRPr>
            </a:lvl1pPr>
          </a:lstStyle>
          <a:p>
            <a:fld id="{5BA7D0D0-4B31-4BA1-AAD8-DDAB45AC9C93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586" cy="496112"/>
          </a:xfrm>
          <a:prstGeom prst="rect">
            <a:avLst/>
          </a:prstGeom>
        </p:spPr>
        <p:txBody>
          <a:bodyPr vert="horz" lIns="62966" tIns="31483" rIns="62966" bIns="31483" rtlCol="0"/>
          <a:lstStyle>
            <a:lvl1pPr algn="l" fontAlgn="auto">
              <a:defRPr sz="9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49915" y="1"/>
            <a:ext cx="2946674" cy="496112"/>
          </a:xfrm>
          <a:prstGeom prst="rect">
            <a:avLst/>
          </a:prstGeom>
        </p:spPr>
        <p:txBody>
          <a:bodyPr vert="horz" lIns="62966" tIns="31483" rIns="62966" bIns="31483" rtlCol="0"/>
          <a:lstStyle>
            <a:lvl1pPr algn="r" fontAlgn="auto">
              <a:defRPr sz="900" noProof="1" smtClean="0">
                <a:latin typeface="+mn-lt"/>
                <a:ea typeface="+mn-ea"/>
              </a:defRPr>
            </a:lvl1pPr>
          </a:lstStyle>
          <a:p>
            <a:fld id="{DF448C3E-B502-494C-BB5D-258AFCB57725}" type="datetimeFigureOut">
              <a:rPr lang="zh-CN" altLang="en-US"/>
              <a:t>2023/11/14</a:t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79333" y="4715263"/>
            <a:ext cx="5439010" cy="446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2966" tIns="31483" rIns="62966" bIns="31483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2" y="9428331"/>
            <a:ext cx="2945586" cy="496112"/>
          </a:xfrm>
          <a:prstGeom prst="rect">
            <a:avLst/>
          </a:prstGeom>
        </p:spPr>
        <p:txBody>
          <a:bodyPr vert="horz" lIns="62966" tIns="31483" rIns="62966" bIns="31483" rtlCol="0" anchor="b"/>
          <a:lstStyle>
            <a:lvl1pPr algn="l" fontAlgn="auto">
              <a:defRPr sz="9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49915" y="9428331"/>
            <a:ext cx="2946674" cy="496112"/>
          </a:xfrm>
          <a:prstGeom prst="rect">
            <a:avLst/>
          </a:prstGeom>
        </p:spPr>
        <p:txBody>
          <a:bodyPr vert="horz" wrap="square" lIns="62966" tIns="31483" rIns="62966" bIns="31483" numCol="1" anchor="b" anchorCtr="0" compatLnSpc="1"/>
          <a:lstStyle>
            <a:lvl1pPr algn="r">
              <a:defRPr sz="900"/>
            </a:lvl1pPr>
          </a:lstStyle>
          <a:p>
            <a:fld id="{F367221D-FCB5-40F7-AEF4-C8CCBF75598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421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0872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C2C2AC4-2F37-42AF-9A1B-6E027ED862F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EF41F5A-E75E-4D4F-BBBF-61F75CAF1E8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128" y="425756"/>
            <a:ext cx="4975206" cy="181193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2487" y="425757"/>
            <a:ext cx="8453912" cy="9126520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6128" y="2237694"/>
            <a:ext cx="4975206" cy="7314583"/>
          </a:xfrm>
        </p:spPr>
        <p:txBody>
          <a:bodyPr/>
          <a:lstStyle>
            <a:lvl1pPr marL="0" indent="0">
              <a:buNone/>
              <a:defRPr sz="2300"/>
            </a:lvl1pPr>
            <a:lvl2pPr marL="737870" indent="0">
              <a:buNone/>
              <a:defRPr sz="2000"/>
            </a:lvl2pPr>
            <a:lvl3pPr marL="1475105" indent="0">
              <a:buNone/>
              <a:defRPr sz="1600"/>
            </a:lvl3pPr>
            <a:lvl4pPr marL="2212975" indent="0">
              <a:buNone/>
              <a:defRPr sz="1500"/>
            </a:lvl4pPr>
            <a:lvl5pPr marL="2950210" indent="0">
              <a:buNone/>
              <a:defRPr sz="1500"/>
            </a:lvl5pPr>
            <a:lvl6pPr marL="3688080" indent="0">
              <a:buNone/>
              <a:defRPr sz="1500"/>
            </a:lvl6pPr>
            <a:lvl7pPr marL="4425315" indent="0">
              <a:buNone/>
              <a:defRPr sz="1500"/>
            </a:lvl7pPr>
            <a:lvl8pPr marL="5163185" indent="0">
              <a:buNone/>
              <a:defRPr sz="1500"/>
            </a:lvl8pPr>
            <a:lvl9pPr marL="5900420" indent="0">
              <a:buNone/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D5271FE-AC58-4992-B08B-74A8006577B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64121" y="7485381"/>
            <a:ext cx="9073515" cy="88369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64121" y="955475"/>
            <a:ext cx="9073515" cy="6416040"/>
          </a:xfrm>
        </p:spPr>
        <p:txBody>
          <a:bodyPr/>
          <a:lstStyle>
            <a:lvl1pPr marL="0" indent="0">
              <a:buNone/>
              <a:defRPr sz="5200"/>
            </a:lvl1pPr>
            <a:lvl2pPr marL="737870" indent="0">
              <a:buNone/>
              <a:defRPr sz="4500"/>
            </a:lvl2pPr>
            <a:lvl3pPr marL="1475105" indent="0">
              <a:buNone/>
              <a:defRPr sz="3900"/>
            </a:lvl3pPr>
            <a:lvl4pPr marL="2212975" indent="0">
              <a:buNone/>
              <a:defRPr sz="3200"/>
            </a:lvl4pPr>
            <a:lvl5pPr marL="2950210" indent="0">
              <a:buNone/>
              <a:defRPr sz="3200"/>
            </a:lvl5pPr>
            <a:lvl6pPr marL="3688080" indent="0">
              <a:buNone/>
              <a:defRPr sz="3200"/>
            </a:lvl6pPr>
            <a:lvl7pPr marL="4425315" indent="0">
              <a:buNone/>
              <a:defRPr sz="3200"/>
            </a:lvl7pPr>
            <a:lvl8pPr marL="5163185" indent="0">
              <a:buNone/>
              <a:defRPr sz="3200"/>
            </a:lvl8pPr>
            <a:lvl9pPr marL="5900420" indent="0">
              <a:buNone/>
              <a:defRPr sz="32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964121" y="8369072"/>
            <a:ext cx="9073515" cy="1254989"/>
          </a:xfrm>
        </p:spPr>
        <p:txBody>
          <a:bodyPr/>
          <a:lstStyle>
            <a:lvl1pPr marL="0" indent="0">
              <a:buNone/>
              <a:defRPr sz="2300"/>
            </a:lvl1pPr>
            <a:lvl2pPr marL="737870" indent="0">
              <a:buNone/>
              <a:defRPr sz="2000"/>
            </a:lvl2pPr>
            <a:lvl3pPr marL="1475105" indent="0">
              <a:buNone/>
              <a:defRPr sz="1600"/>
            </a:lvl3pPr>
            <a:lvl4pPr marL="2212975" indent="0">
              <a:buNone/>
              <a:defRPr sz="1500"/>
            </a:lvl4pPr>
            <a:lvl5pPr marL="2950210" indent="0">
              <a:buNone/>
              <a:defRPr sz="1500"/>
            </a:lvl5pPr>
            <a:lvl6pPr marL="3688080" indent="0">
              <a:buNone/>
              <a:defRPr sz="1500"/>
            </a:lvl6pPr>
            <a:lvl7pPr marL="4425315" indent="0">
              <a:buNone/>
              <a:defRPr sz="1500"/>
            </a:lvl7pPr>
            <a:lvl8pPr marL="5163185" indent="0">
              <a:buNone/>
              <a:defRPr sz="1500"/>
            </a:lvl8pPr>
            <a:lvl9pPr marL="5900420" indent="0">
              <a:buNone/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8CF0661-D002-4834-A877-F209C7BD7DF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837771D-F6E5-44AB-B67B-B4D7EF720A6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5350941" y="599029"/>
            <a:ext cx="4762545" cy="1277514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58052" y="599029"/>
            <a:ext cx="14040844" cy="1277514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A649DA0-19E0-47FA-939B-B7D8FFAA4A1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3F72348-89C6-4F4E-8291-F3A372A1E64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0070C0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14662785" y="10397490"/>
            <a:ext cx="105410" cy="295910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8" name="矩形 7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矩形 8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4190" y="3321887"/>
            <a:ext cx="12854146" cy="22921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8379" y="6059593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5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50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5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3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900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6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4684849" y="10336067"/>
            <a:ext cx="733842" cy="569912"/>
          </a:xfrm>
          <a:prstGeom prst="rect">
            <a:avLst/>
          </a:prstGeom>
        </p:spPr>
        <p:txBody>
          <a:bodyPr/>
          <a:lstStyle>
            <a:lvl1pPr>
              <a:defRPr lang="zh-CN" altLang="en-US" sz="1600" kern="1200" smtClean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fld id="{5EF41F5A-E75E-4D4F-BBBF-61F75CAF1E8A}" type="slidenum">
              <a:rPr lang="en-US" altLang="zh-CN" smtClean="0"/>
              <a:t>‹#›</a:t>
            </a:fld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7741258" y="10341589"/>
            <a:ext cx="7865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1238885" rtl="0" eaLnBrk="1" latinLnBrk="0" hangingPunct="1"/>
            <a:r>
              <a:rPr lang="zh-CN" altLang="en-US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《海口江东新区国际高教科研组团控制性详细规划》</a:t>
            </a:r>
            <a:r>
              <a:rPr lang="en-US" altLang="zh-CN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JDGJ-09-C02</a:t>
            </a:r>
            <a:r>
              <a:rPr lang="zh-CN" altLang="en-US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地块规划修改论证报告及修改方案</a:t>
            </a:r>
          </a:p>
          <a:p>
            <a:pPr marL="0" algn="l" defTabSz="1238885" rtl="0" eaLnBrk="1" latinLnBrk="0" hangingPunct="1"/>
            <a:endParaRPr lang="zh-CN" altLang="en-US" sz="1200" kern="12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CC0066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EE7743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7F64A2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4729299" y="10393852"/>
            <a:ext cx="733842" cy="569912"/>
          </a:xfrm>
          <a:prstGeom prst="rect">
            <a:avLst/>
          </a:prstGeom>
        </p:spPr>
        <p:txBody>
          <a:bodyPr/>
          <a:lstStyle>
            <a:lvl1pPr>
              <a:defRPr lang="zh-CN" altLang="en-US" sz="1600" kern="1200" smtClean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fld id="{5EF41F5A-E75E-4D4F-BBBF-61F75CAF1E8A}" type="slidenum">
              <a:rPr lang="en-US" altLang="zh-CN" smtClean="0"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EE7743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7F64A2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 rot="10800000">
            <a:off x="14662785" y="10397490"/>
            <a:ext cx="105410" cy="295910"/>
            <a:chOff x="281524" y="0"/>
            <a:chExt cx="105725" cy="721610"/>
          </a:xfrm>
          <a:solidFill>
            <a:srgbClr val="7F64A2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6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4684849" y="10336067"/>
            <a:ext cx="733842" cy="569912"/>
          </a:xfrm>
          <a:prstGeom prst="rect">
            <a:avLst/>
          </a:prstGeom>
        </p:spPr>
        <p:txBody>
          <a:bodyPr/>
          <a:lstStyle>
            <a:lvl1pPr>
              <a:defRPr lang="zh-CN" altLang="en-US" sz="1600" kern="1200" smtClean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fld id="{5EF41F5A-E75E-4D4F-BBBF-61F75CAF1E8A}" type="slidenum">
              <a:rPr lang="en-US" altLang="zh-CN" smtClean="0"/>
              <a:t>‹#›</a:t>
            </a:fld>
            <a:endParaRPr 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7741258" y="10341589"/>
            <a:ext cx="7865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1238885" rtl="0" eaLnBrk="1" latinLnBrk="0" hangingPunct="1"/>
            <a:r>
              <a:rPr lang="zh-CN" altLang="en-US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《海口江东新区国际高教科研组团控制性详细规划》</a:t>
            </a:r>
            <a:r>
              <a:rPr lang="en-US" altLang="zh-CN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JDGJ-09-C02</a:t>
            </a:r>
            <a:r>
              <a:rPr lang="zh-CN" altLang="en-US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地块规划修改论证报告及修改方案</a:t>
            </a:r>
          </a:p>
          <a:p>
            <a:pPr marL="0" algn="l" defTabSz="1238885" rtl="0" eaLnBrk="1" latinLnBrk="0" hangingPunct="1"/>
            <a:endParaRPr lang="zh-CN" altLang="en-US" sz="1200" kern="12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 rot="10800000">
            <a:off x="14662785" y="10397490"/>
            <a:ext cx="105410" cy="295910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6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4684849" y="10336067"/>
            <a:ext cx="733842" cy="569912"/>
          </a:xfrm>
          <a:prstGeom prst="rect">
            <a:avLst/>
          </a:prstGeom>
        </p:spPr>
        <p:txBody>
          <a:bodyPr/>
          <a:lstStyle>
            <a:lvl1pPr>
              <a:defRPr lang="zh-CN" altLang="en-US" sz="1600" kern="1200" smtClean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fld id="{5EF41F5A-E75E-4D4F-BBBF-61F75CAF1E8A}" type="slidenum">
              <a:rPr lang="en-US" altLang="zh-CN" smtClean="0"/>
              <a:t>‹#›</a:t>
            </a:fld>
            <a:endParaRPr 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7741258" y="10341589"/>
            <a:ext cx="7865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1238885" rtl="0" eaLnBrk="1" latinLnBrk="0" hangingPunct="1"/>
            <a:r>
              <a:rPr lang="zh-CN" altLang="en-US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《海口江东新区国际高教科研组团控制性详细规划》</a:t>
            </a:r>
            <a:r>
              <a:rPr lang="en-US" altLang="zh-CN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JDGJ-09-C02</a:t>
            </a:r>
            <a:r>
              <a:rPr lang="zh-CN" altLang="en-US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地块规划修改论证报告及修改方案</a:t>
            </a:r>
          </a:p>
          <a:p>
            <a:pPr marL="0" algn="l" defTabSz="1238885" rtl="0" eaLnBrk="1" latinLnBrk="0" hangingPunct="1"/>
            <a:endParaRPr lang="zh-CN" altLang="en-US" sz="1200" kern="12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5" y="1"/>
            <a:ext cx="105725" cy="765497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3" name="矩形 2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矩形 3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 rot="10800000">
            <a:off x="14662785" y="10397490"/>
            <a:ext cx="105410" cy="295910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6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4684849" y="10336067"/>
            <a:ext cx="733842" cy="569912"/>
          </a:xfrm>
          <a:prstGeom prst="rect">
            <a:avLst/>
          </a:prstGeom>
        </p:spPr>
        <p:txBody>
          <a:bodyPr/>
          <a:lstStyle>
            <a:lvl1pPr>
              <a:defRPr lang="zh-CN" altLang="en-US" sz="1600" kern="1200" smtClean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fld id="{5EF41F5A-E75E-4D4F-BBBF-61F75CAF1E8A}" type="slidenum">
              <a:rPr lang="en-US" altLang="zh-CN" smtClean="0"/>
              <a:t>‹#›</a:t>
            </a:fld>
            <a:endParaRPr 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7741258" y="10341589"/>
            <a:ext cx="7865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1238885" rtl="0" eaLnBrk="1" latinLnBrk="0" hangingPunct="1"/>
            <a:r>
              <a:rPr lang="zh-CN" altLang="en-US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《海口江东新区国际高教科研组团控制性详细规划》</a:t>
            </a:r>
            <a:r>
              <a:rPr lang="en-US" altLang="zh-CN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JDGJ-09-C02</a:t>
            </a:r>
            <a:r>
              <a:rPr lang="zh-CN" altLang="en-US" sz="1200" kern="120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地块规划修改论证报告及修改方案</a:t>
            </a:r>
          </a:p>
          <a:p>
            <a:pPr marL="0" algn="l" defTabSz="1238885" rtl="0" eaLnBrk="1" latinLnBrk="0" hangingPunct="1"/>
            <a:endParaRPr lang="zh-CN" altLang="en-US" sz="1200" kern="1200" dirty="0">
              <a:solidFill>
                <a:srgbClr val="8080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4575" y="6871501"/>
            <a:ext cx="12854146" cy="2123828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94575" y="4532320"/>
            <a:ext cx="12854146" cy="233918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87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5105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297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5021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808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531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318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9004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21C3CD-6617-455F-A0B4-6F439D44624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58054" y="3492683"/>
            <a:ext cx="9401694" cy="9881494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711789" y="3492683"/>
            <a:ext cx="9401695" cy="9881494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53855D-57BC-427C-8DE5-8097F81C7D0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58054" y="3492683"/>
            <a:ext cx="9401694" cy="9881494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711789" y="3492683"/>
            <a:ext cx="9401695" cy="9881494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F53855D-57BC-427C-8DE5-8097F81C7D0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56127" y="2393640"/>
            <a:ext cx="6681741" cy="99755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870" indent="0">
              <a:buNone/>
              <a:defRPr sz="3200" b="1"/>
            </a:lvl2pPr>
            <a:lvl3pPr marL="1475105" indent="0">
              <a:buNone/>
              <a:defRPr sz="2900" b="1"/>
            </a:lvl3pPr>
            <a:lvl4pPr marL="2212975" indent="0">
              <a:buNone/>
              <a:defRPr sz="2500" b="1"/>
            </a:lvl4pPr>
            <a:lvl5pPr marL="2950210" indent="0">
              <a:buNone/>
              <a:defRPr sz="2500" b="1"/>
            </a:lvl5pPr>
            <a:lvl6pPr marL="3688080" indent="0">
              <a:buNone/>
              <a:defRPr sz="2500" b="1"/>
            </a:lvl6pPr>
            <a:lvl7pPr marL="4425315" indent="0">
              <a:buNone/>
              <a:defRPr sz="2500" b="1"/>
            </a:lvl7pPr>
            <a:lvl8pPr marL="5163185" indent="0">
              <a:buNone/>
              <a:defRPr sz="2500" b="1"/>
            </a:lvl8pPr>
            <a:lvl9pPr marL="5900420" indent="0">
              <a:buNone/>
              <a:defRPr sz="25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56127" y="3391195"/>
            <a:ext cx="6681741" cy="6161082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682034" y="2393640"/>
            <a:ext cx="6684366" cy="99755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870" indent="0">
              <a:buNone/>
              <a:defRPr sz="3200" b="1"/>
            </a:lvl2pPr>
            <a:lvl3pPr marL="1475105" indent="0">
              <a:buNone/>
              <a:defRPr sz="2900" b="1"/>
            </a:lvl3pPr>
            <a:lvl4pPr marL="2212975" indent="0">
              <a:buNone/>
              <a:defRPr sz="2500" b="1"/>
            </a:lvl4pPr>
            <a:lvl5pPr marL="2950210" indent="0">
              <a:buNone/>
              <a:defRPr sz="2500" b="1"/>
            </a:lvl5pPr>
            <a:lvl6pPr marL="3688080" indent="0">
              <a:buNone/>
              <a:defRPr sz="2500" b="1"/>
            </a:lvl6pPr>
            <a:lvl7pPr marL="4425315" indent="0">
              <a:buNone/>
              <a:defRPr sz="2500" b="1"/>
            </a:lvl7pPr>
            <a:lvl8pPr marL="5163185" indent="0">
              <a:buNone/>
              <a:defRPr sz="2500" b="1"/>
            </a:lvl8pPr>
            <a:lvl9pPr marL="5900420" indent="0">
              <a:buNone/>
              <a:defRPr sz="25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682034" y="3391195"/>
            <a:ext cx="6684366" cy="6161082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7863" y="9910763"/>
            <a:ext cx="3529012" cy="5699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D4DDC8A-953C-49C9-B576-B8D4C26E32F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55650" y="428625"/>
            <a:ext cx="1361122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7513" tIns="73756" rIns="147513" bIns="73756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755650" y="2495550"/>
            <a:ext cx="13611225" cy="705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7513" tIns="73756" rIns="147513" bIns="73756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55650" y="9910763"/>
            <a:ext cx="3529013" cy="569912"/>
          </a:xfrm>
          <a:prstGeom prst="rect">
            <a:avLst/>
          </a:prstGeom>
        </p:spPr>
        <p:txBody>
          <a:bodyPr vert="horz" lIns="147513" tIns="73756" rIns="147513" bIns="73756" rtlCol="0" anchor="ctr"/>
          <a:lstStyle>
            <a:lvl1pPr algn="l" fontAlgn="auto">
              <a:defRPr sz="20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167313" y="9910763"/>
            <a:ext cx="4787900" cy="569912"/>
          </a:xfrm>
          <a:prstGeom prst="rect">
            <a:avLst/>
          </a:prstGeom>
        </p:spPr>
        <p:txBody>
          <a:bodyPr vert="horz" lIns="147513" tIns="73756" rIns="147513" bIns="73756" rtlCol="0" anchor="ctr"/>
          <a:lstStyle>
            <a:lvl1pPr algn="ctr" fontAlgn="auto">
              <a:defRPr sz="20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14712145" y="10336067"/>
            <a:ext cx="733842" cy="569912"/>
          </a:xfrm>
          <a:prstGeom prst="rect">
            <a:avLst/>
          </a:prstGeom>
        </p:spPr>
        <p:txBody>
          <a:bodyPr/>
          <a:lstStyle>
            <a:lvl1pPr>
              <a:defRPr lang="zh-CN" altLang="en-US" sz="1600" kern="1200" smtClean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fld id="{5EF41F5A-E75E-4D4F-BBBF-61F75CAF1E8A}" type="slidenum">
              <a:rPr lang="en-US" altLang="zh-CN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hdr="0" ftr="0" dt="0"/>
  <p:txStyles>
    <p:titleStyle>
      <a:lvl1pPr algn="ctr" defTabSz="1475105" rtl="0" fontAlgn="base">
        <a:spcBef>
          <a:spcPct val="0"/>
        </a:spcBef>
        <a:spcAft>
          <a:spcPct val="0"/>
        </a:spcAft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552450" indent="-552450" algn="l" defTabSz="14751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880" indent="-462280" algn="l" defTabSz="14751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4675" indent="-370205" algn="l" defTabSz="14751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275" indent="-368300" algn="l" defTabSz="14751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9780" indent="-370205" algn="l" defTabSz="1475105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380" indent="-368935" algn="l" defTabSz="147510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250" indent="-368935" algn="l" defTabSz="147510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485" indent="-368935" algn="l" defTabSz="147510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355" indent="-368935" algn="l" defTabSz="147510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870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05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975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10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8080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15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3185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20" algn="l" defTabSz="1475105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6422" y="2991409"/>
            <a:ext cx="6479855" cy="4783449"/>
            <a:chOff x="406422" y="2991409"/>
            <a:chExt cx="6479855" cy="4783449"/>
          </a:xfrm>
        </p:grpSpPr>
        <p:grpSp>
          <p:nvGrpSpPr>
            <p:cNvPr id="20" name="组合 19"/>
            <p:cNvGrpSpPr/>
            <p:nvPr/>
          </p:nvGrpSpPr>
          <p:grpSpPr>
            <a:xfrm>
              <a:off x="406422" y="2991409"/>
              <a:ext cx="6479855" cy="4783449"/>
              <a:chOff x="406422" y="3681736"/>
              <a:chExt cx="6479855" cy="4783449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3"/>
              <a:srcRect t="6635" r="7692"/>
              <a:stretch/>
            </p:blipFill>
            <p:spPr>
              <a:xfrm>
                <a:off x="406422" y="3681736"/>
                <a:ext cx="6479855" cy="4783449"/>
              </a:xfrm>
              <a:prstGeom prst="rect">
                <a:avLst/>
              </a:prstGeom>
            </p:spPr>
          </p:pic>
          <p:sp>
            <p:nvSpPr>
              <p:cNvPr id="17" name="AutoShape 20"/>
              <p:cNvSpPr/>
              <p:nvPr/>
            </p:nvSpPr>
            <p:spPr>
              <a:xfrm>
                <a:off x="1934487" y="4271326"/>
                <a:ext cx="1576865" cy="387915"/>
              </a:xfrm>
              <a:prstGeom prst="wedgeRectCallout">
                <a:avLst>
                  <a:gd name="adj1" fmla="val 53745"/>
                  <a:gd name="adj2" fmla="val 137384"/>
                </a:avLst>
              </a:prstGeom>
              <a:solidFill>
                <a:schemeClr val="bg1"/>
              </a:solidFill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lstStyle>
                <a:defPPr>
                  <a:defRPr lang="zh-CN"/>
                </a:defPPr>
                <a:lvl1pPr marL="0" lvl="0" indent="0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854075" lvl="1" indent="-242570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1710055" lvl="2" indent="-487680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2564130" lvl="3" indent="-732155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3419475" lvl="4" indent="-974725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-974725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-974725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-974725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-974725" algn="l" defTabSz="171005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900"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0" hangingPunct="0"/>
                <a:r>
                  <a:rPr lang="zh-CN" altLang="en-US" sz="1800" b="1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拟修改地块</a:t>
                </a:r>
                <a:endPara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3511352" y="4203731"/>
              <a:ext cx="246008" cy="231298"/>
            </a:xfrm>
            <a:custGeom>
              <a:avLst/>
              <a:gdLst>
                <a:gd name="connsiteX0" fmla="*/ 2238375 w 7486650"/>
                <a:gd name="connsiteY0" fmla="*/ 0 h 6972300"/>
                <a:gd name="connsiteX1" fmla="*/ 4000500 w 7486650"/>
                <a:gd name="connsiteY1" fmla="*/ 1038225 h 6972300"/>
                <a:gd name="connsiteX2" fmla="*/ 4543425 w 7486650"/>
                <a:gd name="connsiteY2" fmla="*/ 2409825 h 6972300"/>
                <a:gd name="connsiteX3" fmla="*/ 5953125 w 7486650"/>
                <a:gd name="connsiteY3" fmla="*/ 2143125 h 6972300"/>
                <a:gd name="connsiteX4" fmla="*/ 6448425 w 7486650"/>
                <a:gd name="connsiteY4" fmla="*/ 2400300 h 6972300"/>
                <a:gd name="connsiteX5" fmla="*/ 7486650 w 7486650"/>
                <a:gd name="connsiteY5" fmla="*/ 3495675 h 6972300"/>
                <a:gd name="connsiteX6" fmla="*/ 6019800 w 7486650"/>
                <a:gd name="connsiteY6" fmla="*/ 6791325 h 6972300"/>
                <a:gd name="connsiteX7" fmla="*/ 5562600 w 7486650"/>
                <a:gd name="connsiteY7" fmla="*/ 6972300 h 6972300"/>
                <a:gd name="connsiteX8" fmla="*/ 114300 w 7486650"/>
                <a:gd name="connsiteY8" fmla="*/ 3714750 h 6972300"/>
                <a:gd name="connsiteX9" fmla="*/ 0 w 7486650"/>
                <a:gd name="connsiteY9" fmla="*/ 3381375 h 6972300"/>
                <a:gd name="connsiteX10" fmla="*/ 1619250 w 7486650"/>
                <a:gd name="connsiteY10" fmla="*/ 590550 h 6972300"/>
                <a:gd name="connsiteX11" fmla="*/ 2238375 w 7486650"/>
                <a:gd name="connsiteY11" fmla="*/ 0 h 6972300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48425 w 7486650"/>
                <a:gd name="connsiteY4" fmla="*/ 2466975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19250 w 7486650"/>
                <a:gd name="connsiteY10" fmla="*/ 657225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48425 w 7486650"/>
                <a:gd name="connsiteY4" fmla="*/ 2466975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57350 w 7486650"/>
                <a:gd name="connsiteY10" fmla="*/ 70485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48425 w 7486650"/>
                <a:gd name="connsiteY4" fmla="*/ 2466975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48425 w 7486650"/>
                <a:gd name="connsiteY4" fmla="*/ 2466975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48425 w 7486650"/>
                <a:gd name="connsiteY4" fmla="*/ 2466975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48425 w 7486650"/>
                <a:gd name="connsiteY4" fmla="*/ 2466975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48425 w 7486650"/>
                <a:gd name="connsiteY4" fmla="*/ 2466975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29375 w 7486650"/>
                <a:gd name="connsiteY4" fmla="*/ 2495550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29375 w 7486650"/>
                <a:gd name="connsiteY4" fmla="*/ 2495550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29375 w 7486650"/>
                <a:gd name="connsiteY4" fmla="*/ 2495550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29375 w 7486650"/>
                <a:gd name="connsiteY4" fmla="*/ 2495550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  <a:gd name="connsiteX0" fmla="*/ 2095500 w 7486650"/>
                <a:gd name="connsiteY0" fmla="*/ 0 h 7038975"/>
                <a:gd name="connsiteX1" fmla="*/ 4000500 w 7486650"/>
                <a:gd name="connsiteY1" fmla="*/ 1104900 h 7038975"/>
                <a:gd name="connsiteX2" fmla="*/ 4543425 w 7486650"/>
                <a:gd name="connsiteY2" fmla="*/ 2476500 h 7038975"/>
                <a:gd name="connsiteX3" fmla="*/ 5953125 w 7486650"/>
                <a:gd name="connsiteY3" fmla="*/ 2209800 h 7038975"/>
                <a:gd name="connsiteX4" fmla="*/ 6429375 w 7486650"/>
                <a:gd name="connsiteY4" fmla="*/ 2495550 h 7038975"/>
                <a:gd name="connsiteX5" fmla="*/ 7486650 w 7486650"/>
                <a:gd name="connsiteY5" fmla="*/ 3562350 h 7038975"/>
                <a:gd name="connsiteX6" fmla="*/ 6019800 w 7486650"/>
                <a:gd name="connsiteY6" fmla="*/ 6858000 h 7038975"/>
                <a:gd name="connsiteX7" fmla="*/ 5562600 w 7486650"/>
                <a:gd name="connsiteY7" fmla="*/ 7038975 h 7038975"/>
                <a:gd name="connsiteX8" fmla="*/ 114300 w 7486650"/>
                <a:gd name="connsiteY8" fmla="*/ 3781425 h 7038975"/>
                <a:gd name="connsiteX9" fmla="*/ 0 w 7486650"/>
                <a:gd name="connsiteY9" fmla="*/ 3448050 h 7038975"/>
                <a:gd name="connsiteX10" fmla="*/ 1685925 w 7486650"/>
                <a:gd name="connsiteY10" fmla="*/ 723900 h 7038975"/>
                <a:gd name="connsiteX11" fmla="*/ 2095500 w 7486650"/>
                <a:gd name="connsiteY11" fmla="*/ 0 h 703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86650" h="7038975">
                  <a:moveTo>
                    <a:pt x="2095500" y="0"/>
                  </a:moveTo>
                  <a:lnTo>
                    <a:pt x="4000500" y="1104900"/>
                  </a:lnTo>
                  <a:cubicBezTo>
                    <a:pt x="3790950" y="1885950"/>
                    <a:pt x="4276725" y="2305050"/>
                    <a:pt x="4543425" y="2476500"/>
                  </a:cubicBezTo>
                  <a:cubicBezTo>
                    <a:pt x="5327650" y="2720975"/>
                    <a:pt x="5740400" y="2413000"/>
                    <a:pt x="5953125" y="2209800"/>
                  </a:cubicBezTo>
                  <a:lnTo>
                    <a:pt x="6429375" y="2495550"/>
                  </a:lnTo>
                  <a:cubicBezTo>
                    <a:pt x="6724650" y="2917825"/>
                    <a:pt x="7067550" y="3216275"/>
                    <a:pt x="7486650" y="3562350"/>
                  </a:cubicBezTo>
                  <a:cubicBezTo>
                    <a:pt x="6816725" y="4546600"/>
                    <a:pt x="6423025" y="5368925"/>
                    <a:pt x="6019800" y="6858000"/>
                  </a:cubicBezTo>
                  <a:lnTo>
                    <a:pt x="5562600" y="7038975"/>
                  </a:lnTo>
                  <a:lnTo>
                    <a:pt x="114300" y="3781425"/>
                  </a:lnTo>
                  <a:lnTo>
                    <a:pt x="0" y="3448050"/>
                  </a:lnTo>
                  <a:lnTo>
                    <a:pt x="1685925" y="723900"/>
                  </a:lnTo>
                  <a:lnTo>
                    <a:pt x="2095500" y="0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33"/>
          <p:cNvSpPr txBox="1"/>
          <p:nvPr/>
        </p:nvSpPr>
        <p:spPr>
          <a:xfrm>
            <a:off x="514682" y="145897"/>
            <a:ext cx="4395787" cy="5386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b="1" noProof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noProof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b="1" noProof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</a:t>
            </a:r>
            <a:r>
              <a:rPr lang="zh-CN" altLang="en-US" b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况</a:t>
            </a:r>
          </a:p>
        </p:txBody>
      </p:sp>
      <p:sp>
        <p:nvSpPr>
          <p:cNvPr id="3" name="矩形 2"/>
          <p:cNvSpPr/>
          <p:nvPr/>
        </p:nvSpPr>
        <p:spPr>
          <a:xfrm>
            <a:off x="-12834" y="4632"/>
            <a:ext cx="15135359" cy="1230358"/>
          </a:xfrm>
          <a:prstGeom prst="rect">
            <a:avLst/>
          </a:prstGeom>
          <a:solidFill>
            <a:srgbClr val="BBE0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33"/>
          <p:cNvSpPr txBox="1"/>
          <p:nvPr/>
        </p:nvSpPr>
        <p:spPr>
          <a:xfrm>
            <a:off x="586417" y="1296790"/>
            <a:ext cx="439578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1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、区位概况</a:t>
            </a:r>
            <a:endParaRPr lang="zh-CN" altLang="en-US" sz="1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33"/>
          <p:cNvSpPr txBox="1"/>
          <p:nvPr/>
        </p:nvSpPr>
        <p:spPr>
          <a:xfrm>
            <a:off x="7246269" y="1296790"/>
            <a:ext cx="439578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1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、修改依据</a:t>
            </a:r>
            <a:endParaRPr lang="zh-CN" altLang="en-US" sz="1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3"/>
          <p:cNvSpPr txBox="1"/>
          <p:nvPr/>
        </p:nvSpPr>
        <p:spPr>
          <a:xfrm>
            <a:off x="586417" y="8060808"/>
            <a:ext cx="439578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1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、修改内容</a:t>
            </a:r>
            <a:endParaRPr lang="zh-CN" altLang="en-US" sz="1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48924" y="1613738"/>
            <a:ext cx="6794849" cy="13030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47415" tIns="73707" rIns="147415" bIns="73707">
            <a:spAutoFit/>
          </a:bodyPr>
          <a:lstStyle/>
          <a:p>
            <a:pPr defTabSz="1474470" eaLnBrk="0" hangingPunct="0">
              <a:lnSpc>
                <a:spcPts val="3000"/>
              </a:lnSpc>
            </a:pP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JDWH-01-A07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地块位于海口江东新区国际文化交往组团，江东新区国际文化交往组团北部，东营西路以北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，地块用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地面积：</a:t>
            </a:r>
            <a:r>
              <a:rPr lang="en-US" altLang="zh-CN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6.98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公顷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。其中，规划调整用地面积</a:t>
            </a:r>
            <a:r>
              <a:rPr lang="en-US" altLang="zh-CN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6.53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公顷。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9"/>
          <p:cNvSpPr>
            <a:spLocks noChangeArrowheads="1"/>
          </p:cNvSpPr>
          <p:nvPr/>
        </p:nvSpPr>
        <p:spPr bwMode="auto">
          <a:xfrm>
            <a:off x="248924" y="8364448"/>
            <a:ext cx="6794849" cy="16877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47415" tIns="73707" rIns="147415" bIns="73707">
            <a:spAutoFit/>
          </a:bodyPr>
          <a:lstStyle/>
          <a:p>
            <a:pPr defTabSz="1474470" eaLnBrk="0" hangingPunct="0">
              <a:lnSpc>
                <a:spcPts val="3000"/>
              </a:lnSpc>
            </a:pP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次修改地块为</a:t>
            </a:r>
            <a:r>
              <a:rPr lang="en-US" altLang="zh-CN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海口江东新区国际文化交往组团控制性详细规划</a:t>
            </a:r>
            <a:r>
              <a:rPr lang="en-US" altLang="zh-CN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》JDWH-01-A07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地块，规划用地性质为旅馆</a:t>
            </a:r>
            <a:r>
              <a:rPr lang="en-US" altLang="zh-CN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商务混合用地。为盘活国有资产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照江东新区产城融合发展工作方案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，优化居住用地布局，拟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将地块调整为二类城镇住宅用地，并合理确定控规指标。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33"/>
          <p:cNvSpPr txBox="1"/>
          <p:nvPr/>
        </p:nvSpPr>
        <p:spPr>
          <a:xfrm>
            <a:off x="1" y="269007"/>
            <a:ext cx="151225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-US" altLang="zh-CN" sz="2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海口江东新区国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际文化交往组</a:t>
            </a: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团控制性详细规划</a:t>
            </a:r>
            <a:r>
              <a:rPr lang="en-US" altLang="zh-CN" sz="2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algn="ctr" fontAlgn="auto"/>
            <a:r>
              <a:rPr lang="en-US" altLang="zh-CN" sz="2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JDWH-01-A07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块用地规划条件修改必要性公示</a:t>
            </a:r>
          </a:p>
        </p:txBody>
      </p:sp>
      <p:sp>
        <p:nvSpPr>
          <p:cNvPr id="26" name="TextBox 33"/>
          <p:cNvSpPr txBox="1"/>
          <p:nvPr/>
        </p:nvSpPr>
        <p:spPr>
          <a:xfrm>
            <a:off x="7246269" y="1791823"/>
            <a:ext cx="439578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16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en-US" sz="16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律、法规依据</a:t>
            </a:r>
            <a:endParaRPr lang="zh-CN" altLang="en-US" sz="16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3"/>
          <p:cNvSpPr txBox="1"/>
          <p:nvPr/>
        </p:nvSpPr>
        <p:spPr>
          <a:xfrm>
            <a:off x="7336267" y="2180629"/>
            <a:ext cx="4395787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14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中华人民共和国城乡规划法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年修正）</a:t>
            </a:r>
          </a:p>
        </p:txBody>
      </p:sp>
      <p:sp>
        <p:nvSpPr>
          <p:cNvPr id="31" name="矩形 9"/>
          <p:cNvSpPr>
            <a:spLocks noChangeArrowheads="1"/>
          </p:cNvSpPr>
          <p:nvPr/>
        </p:nvSpPr>
        <p:spPr bwMode="auto">
          <a:xfrm>
            <a:off x="7336267" y="2406413"/>
            <a:ext cx="7469834" cy="16877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47415" tIns="73707" rIns="147415" bIns="73707">
            <a:spAutoFit/>
          </a:bodyPr>
          <a:lstStyle/>
          <a:p>
            <a:pPr defTabSz="1474470" eaLnBrk="0" hangingPunct="0">
              <a:lnSpc>
                <a:spcPts val="3000"/>
              </a:lnSpc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四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十八条：修改控制性详细规划的， 组织编制机关应当对修改的必要性进行论证 ，征求规划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地段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内利害关系人的意见 ，并向原审批 机关提出专题报告， 经原审批机关同意后 ，方可编制修改方案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。修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改后的控制性详细规划，应当依照本法第十九条、第二十条规定的审 批程序报批。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3"/>
          <p:cNvSpPr txBox="1"/>
          <p:nvPr/>
        </p:nvSpPr>
        <p:spPr>
          <a:xfrm>
            <a:off x="7336267" y="4203731"/>
            <a:ext cx="5939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altLang="zh-CN" sz="14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《</a:t>
            </a:r>
            <a:r>
              <a:rPr lang="zh-CN" altLang="en-US" sz="14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城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市、镇控制性详细规划编制审批办法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日）</a:t>
            </a: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7336267" y="4419173"/>
            <a:ext cx="7469834" cy="918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47415" tIns="73707" rIns="147415" bIns="73707">
            <a:spAutoFit/>
          </a:bodyPr>
          <a:lstStyle/>
          <a:p>
            <a:pPr defTabSz="1474470" eaLnBrk="0" hangingPunct="0">
              <a:lnSpc>
                <a:spcPts val="3000"/>
              </a:lnSpc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第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十九条 控制性详细规划组织编制机关应当建立规划动态维护制度，有计划、有组织地对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控制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性详细规划进行评估和维护。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36267" y="5466046"/>
            <a:ext cx="59398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altLang="zh-CN" sz="14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 《</a:t>
            </a:r>
            <a:r>
              <a:rPr lang="zh-CN" altLang="en-US" sz="14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南省城乡规划管理条例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年修订版）</a:t>
            </a: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7336267" y="5719655"/>
            <a:ext cx="7469834" cy="1249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47415" tIns="73707" rIns="147415" bIns="73707">
            <a:spAutoFit/>
          </a:bodyPr>
          <a:lstStyle/>
          <a:p>
            <a:pPr defTabSz="1474470" eaLnBrk="0" hangingPunct="0"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六十条 控制性详细规划的修改，组织编制机关应当对修改的必要性进行论证，征求规划地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段内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利害关系人的意见，并向原审批机关提出专题报告， 经原审批机关同意后，方可编制修改方案。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3"/>
          <p:cNvSpPr txBox="1"/>
          <p:nvPr/>
        </p:nvSpPr>
        <p:spPr>
          <a:xfrm>
            <a:off x="7246269" y="7301025"/>
            <a:ext cx="439578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16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政策</a:t>
            </a:r>
            <a:r>
              <a:rPr lang="zh-CN" altLang="en-US" sz="16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依据</a:t>
            </a:r>
            <a:endParaRPr lang="zh-CN" altLang="en-US" sz="16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3"/>
          <p:cNvSpPr txBox="1"/>
          <p:nvPr/>
        </p:nvSpPr>
        <p:spPr>
          <a:xfrm>
            <a:off x="7336267" y="7740185"/>
            <a:ext cx="71098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altLang="zh-CN" sz="1400" b="1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海口市城镇开发边界内控制性详细规划调整管理实施细则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b="1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</a:p>
        </p:txBody>
      </p:sp>
      <p:sp>
        <p:nvSpPr>
          <p:cNvPr id="39" name="矩形 9"/>
          <p:cNvSpPr>
            <a:spLocks noChangeArrowheads="1"/>
          </p:cNvSpPr>
          <p:nvPr/>
        </p:nvSpPr>
        <p:spPr bwMode="auto">
          <a:xfrm>
            <a:off x="7336267" y="8051360"/>
            <a:ext cx="7469834" cy="20724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47415" tIns="73707" rIns="147415" bIns="73707">
            <a:spAutoFit/>
          </a:bodyPr>
          <a:lstStyle/>
          <a:p>
            <a:pPr defTabSz="1474470" eaLnBrk="0" hangingPunct="0"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第七条 （重大调整）控规重大调整主要包括以下情形：</a:t>
            </a:r>
          </a:p>
          <a:p>
            <a:pPr defTabSz="1474470" eaLnBrk="0" hangingPunct="0"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（三）规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划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途的用地调整为居住用地、商业服务业用地的，以及居住用地、商业服务业用地之间优化调整用地性质的（含用地性质比例）</a:t>
            </a:r>
          </a:p>
          <a:p>
            <a:pPr defTabSz="1474470" eaLnBrk="0" hangingPunct="0">
              <a:lnSpc>
                <a:spcPts val="3000"/>
              </a:lnSpc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（四）规划居住用地、商业服务业用地调整容积率、建筑限高、建筑密度、绿地率等控制指标的。</a:t>
            </a:r>
          </a:p>
        </p:txBody>
      </p:sp>
    </p:spTree>
    <p:extLst>
      <p:ext uri="{BB962C8B-B14F-4D97-AF65-F5344CB8AC3E}">
        <p14:creationId xmlns:p14="http://schemas.microsoft.com/office/powerpoint/2010/main" val="22580742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024a8f2-66bb-4ecd-8f3e-7cdbd6994c2b"/>
  <p:tag name="COMMONDATA" val="eyJoZGlkIjoiMWJiNGVkY2M4NjUxNjI2MzVkYWRlMmNhNmVkZTg3ODg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769</Words>
  <Application>Microsoft Office PowerPoint</Application>
  <PresentationFormat>自定义</PresentationFormat>
  <Paragraphs>21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微软雅黑</vt:lpstr>
      <vt:lpstr>Arial</vt:lpstr>
      <vt:lpstr>Calibri</vt:lpstr>
      <vt:lpstr>Office 主题​​</vt:lpstr>
      <vt:lpstr>PowerPoint 演示文稿</vt:lpstr>
    </vt:vector>
  </TitlesOfParts>
  <Company>www.dadighost.com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2257</cp:revision>
  <cp:lastPrinted>2023-09-21T03:10:00Z</cp:lastPrinted>
  <dcterms:created xsi:type="dcterms:W3CDTF">2014-08-15T03:42:00Z</dcterms:created>
  <dcterms:modified xsi:type="dcterms:W3CDTF">2023-11-14T03:22:00Z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065DE20509114DACB85F81351E5E4C6B</vt:lpwstr>
  </property>
</Properties>
</file>